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7"/>
  </p:notesMasterIdLst>
  <p:sldIdLst>
    <p:sldId id="256" r:id="rId2"/>
    <p:sldId id="278" r:id="rId3"/>
    <p:sldId id="257" r:id="rId4"/>
    <p:sldId id="276" r:id="rId5"/>
    <p:sldId id="264" r:id="rId6"/>
    <p:sldId id="293" r:id="rId7"/>
    <p:sldId id="280" r:id="rId8"/>
    <p:sldId id="286" r:id="rId9"/>
    <p:sldId id="295" r:id="rId10"/>
    <p:sldId id="285" r:id="rId11"/>
    <p:sldId id="296" r:id="rId12"/>
    <p:sldId id="287" r:id="rId13"/>
    <p:sldId id="290" r:id="rId14"/>
    <p:sldId id="268" r:id="rId15"/>
    <p:sldId id="291" r:id="rId16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191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26" autoAdjust="0"/>
    <p:restoredTop sz="94660"/>
  </p:normalViewPr>
  <p:slideViewPr>
    <p:cSldViewPr>
      <p:cViewPr varScale="1">
        <p:scale>
          <a:sx n="70" d="100"/>
          <a:sy n="70" d="100"/>
        </p:scale>
        <p:origin x="10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F13453-65DA-4FD3-A939-82CBAE1AFBA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659A5D35-FAE7-440A-B5DB-9C8D8736903C}">
      <dgm:prSet custT="1"/>
      <dgm:spPr/>
      <dgm:t>
        <a:bodyPr/>
        <a:lstStyle/>
        <a:p>
          <a:pPr rtl="0"/>
          <a:r>
            <a:rPr lang="nl-NL" sz="2000" dirty="0" smtClean="0">
              <a:solidFill>
                <a:srgbClr val="6D191D"/>
              </a:solidFill>
            </a:rPr>
            <a:t>Pijn rondom een epi (knip), hechtingen, zwelling</a:t>
          </a:r>
          <a:endParaRPr lang="nl-NL" sz="2000" dirty="0">
            <a:solidFill>
              <a:srgbClr val="6D191D"/>
            </a:solidFill>
          </a:endParaRPr>
        </a:p>
      </dgm:t>
    </dgm:pt>
    <dgm:pt modelId="{E4C9DA33-4AA3-4B0F-9243-9BCEEAB2CA45}" type="parTrans" cxnId="{F7491411-70EA-43E9-940B-CA14990B1EC3}">
      <dgm:prSet/>
      <dgm:spPr/>
      <dgm:t>
        <a:bodyPr/>
        <a:lstStyle/>
        <a:p>
          <a:endParaRPr lang="nl-NL"/>
        </a:p>
      </dgm:t>
    </dgm:pt>
    <dgm:pt modelId="{A12430B7-B683-4256-BF51-D6C68D526598}" type="sibTrans" cxnId="{F7491411-70EA-43E9-940B-CA14990B1EC3}">
      <dgm:prSet/>
      <dgm:spPr/>
      <dgm:t>
        <a:bodyPr/>
        <a:lstStyle/>
        <a:p>
          <a:endParaRPr lang="nl-NL"/>
        </a:p>
      </dgm:t>
    </dgm:pt>
    <dgm:pt modelId="{C94330CB-5CC8-4948-A34F-5BD9FE440559}">
      <dgm:prSet custT="1"/>
      <dgm:spPr/>
      <dgm:t>
        <a:bodyPr/>
        <a:lstStyle/>
        <a:p>
          <a:pPr rtl="0"/>
          <a:r>
            <a:rPr lang="nl-NL" sz="2000" dirty="0" smtClean="0">
              <a:solidFill>
                <a:srgbClr val="6D191D"/>
              </a:solidFill>
            </a:rPr>
            <a:t>Bekken-, lage rug- of stuitklachten</a:t>
          </a:r>
          <a:endParaRPr lang="nl-NL" sz="2000" dirty="0">
            <a:solidFill>
              <a:srgbClr val="6D191D"/>
            </a:solidFill>
          </a:endParaRPr>
        </a:p>
      </dgm:t>
    </dgm:pt>
    <dgm:pt modelId="{7BAC1DC7-11BA-4527-B3A7-638CAD3E50C7}" type="parTrans" cxnId="{85AF31D2-471F-48C2-8AFC-F876BE79974C}">
      <dgm:prSet/>
      <dgm:spPr/>
      <dgm:t>
        <a:bodyPr/>
        <a:lstStyle/>
        <a:p>
          <a:endParaRPr lang="nl-NL"/>
        </a:p>
      </dgm:t>
    </dgm:pt>
    <dgm:pt modelId="{D1F96825-BCBF-4BB2-84C5-38F625571408}" type="sibTrans" cxnId="{85AF31D2-471F-48C2-8AFC-F876BE79974C}">
      <dgm:prSet/>
      <dgm:spPr/>
      <dgm:t>
        <a:bodyPr/>
        <a:lstStyle/>
        <a:p>
          <a:endParaRPr lang="nl-NL"/>
        </a:p>
      </dgm:t>
    </dgm:pt>
    <dgm:pt modelId="{E2AE0AC6-AF07-4DF1-99CC-8A3E3F499E29}">
      <dgm:prSet custT="1"/>
      <dgm:spPr/>
      <dgm:t>
        <a:bodyPr/>
        <a:lstStyle/>
        <a:p>
          <a:pPr rtl="0"/>
          <a:r>
            <a:rPr lang="nl-NL" sz="2000" dirty="0" smtClean="0">
              <a:solidFill>
                <a:srgbClr val="6D191D"/>
              </a:solidFill>
            </a:rPr>
            <a:t>Incontinentie van urine of </a:t>
          </a:r>
          <a:r>
            <a:rPr lang="nl-NL" sz="2000" dirty="0" err="1" smtClean="0">
              <a:solidFill>
                <a:srgbClr val="6D191D"/>
              </a:solidFill>
            </a:rPr>
            <a:t>faeces</a:t>
          </a:r>
          <a:endParaRPr lang="nl-NL" sz="2000" dirty="0">
            <a:solidFill>
              <a:srgbClr val="6D191D"/>
            </a:solidFill>
          </a:endParaRPr>
        </a:p>
      </dgm:t>
    </dgm:pt>
    <dgm:pt modelId="{4C81BC6C-A175-486D-BA47-8FE39559BB40}" type="parTrans" cxnId="{3750154D-DD75-4042-854C-EBFBEB8A38B6}">
      <dgm:prSet/>
      <dgm:spPr/>
      <dgm:t>
        <a:bodyPr/>
        <a:lstStyle/>
        <a:p>
          <a:endParaRPr lang="nl-NL"/>
        </a:p>
      </dgm:t>
    </dgm:pt>
    <dgm:pt modelId="{DFF3115E-AD26-4CBC-A69D-F477BCBB6692}" type="sibTrans" cxnId="{3750154D-DD75-4042-854C-EBFBEB8A38B6}">
      <dgm:prSet/>
      <dgm:spPr/>
      <dgm:t>
        <a:bodyPr/>
        <a:lstStyle/>
        <a:p>
          <a:endParaRPr lang="nl-NL"/>
        </a:p>
      </dgm:t>
    </dgm:pt>
    <dgm:pt modelId="{56BA657B-DAB4-4FE7-8134-7A68F71EE74F}">
      <dgm:prSet custT="1"/>
      <dgm:spPr/>
      <dgm:t>
        <a:bodyPr/>
        <a:lstStyle/>
        <a:p>
          <a:pPr rtl="0"/>
          <a:r>
            <a:rPr lang="nl-NL" sz="2000" dirty="0" smtClean="0">
              <a:solidFill>
                <a:srgbClr val="6D191D"/>
              </a:solidFill>
            </a:rPr>
            <a:t>Verzakking</a:t>
          </a:r>
          <a:endParaRPr lang="nl-NL" sz="2000" dirty="0">
            <a:solidFill>
              <a:srgbClr val="6D191D"/>
            </a:solidFill>
          </a:endParaRPr>
        </a:p>
      </dgm:t>
    </dgm:pt>
    <dgm:pt modelId="{5A8D933C-7583-495D-9DF9-B68A712EE7F1}" type="parTrans" cxnId="{D670A484-E475-4F34-8F26-F9A7F9DF301F}">
      <dgm:prSet/>
      <dgm:spPr/>
      <dgm:t>
        <a:bodyPr/>
        <a:lstStyle/>
        <a:p>
          <a:endParaRPr lang="nl-NL"/>
        </a:p>
      </dgm:t>
    </dgm:pt>
    <dgm:pt modelId="{3D5B238A-4904-43A1-BFA7-8E3DAEE7556B}" type="sibTrans" cxnId="{D670A484-E475-4F34-8F26-F9A7F9DF301F}">
      <dgm:prSet/>
      <dgm:spPr/>
      <dgm:t>
        <a:bodyPr/>
        <a:lstStyle/>
        <a:p>
          <a:endParaRPr lang="nl-NL"/>
        </a:p>
      </dgm:t>
    </dgm:pt>
    <dgm:pt modelId="{820B9883-2F49-4B80-935A-74A48488369E}">
      <dgm:prSet custT="1"/>
      <dgm:spPr/>
      <dgm:t>
        <a:bodyPr/>
        <a:lstStyle/>
        <a:p>
          <a:pPr rtl="0"/>
          <a:r>
            <a:rPr lang="nl-NL" sz="2000" dirty="0" smtClean="0">
              <a:solidFill>
                <a:srgbClr val="6D191D"/>
              </a:solidFill>
            </a:rPr>
            <a:t>Moeilijk kunnen plassen of ontlasten</a:t>
          </a:r>
          <a:endParaRPr lang="nl-NL" sz="2000" dirty="0">
            <a:solidFill>
              <a:srgbClr val="6D191D"/>
            </a:solidFill>
          </a:endParaRPr>
        </a:p>
      </dgm:t>
    </dgm:pt>
    <dgm:pt modelId="{541DB9C4-B6A3-4939-A183-2703CF53A9AE}" type="parTrans" cxnId="{86FCE37D-19AB-4E21-A764-682BA71FDF63}">
      <dgm:prSet/>
      <dgm:spPr/>
      <dgm:t>
        <a:bodyPr/>
        <a:lstStyle/>
        <a:p>
          <a:endParaRPr lang="nl-NL"/>
        </a:p>
      </dgm:t>
    </dgm:pt>
    <dgm:pt modelId="{7688D0F3-8AD1-4437-8E32-ADDF9CF1D108}" type="sibTrans" cxnId="{86FCE37D-19AB-4E21-A764-682BA71FDF63}">
      <dgm:prSet/>
      <dgm:spPr/>
      <dgm:t>
        <a:bodyPr/>
        <a:lstStyle/>
        <a:p>
          <a:endParaRPr lang="nl-NL"/>
        </a:p>
      </dgm:t>
    </dgm:pt>
    <dgm:pt modelId="{69A043EA-2197-4363-861F-B6E931285738}" type="pres">
      <dgm:prSet presAssocID="{2BF13453-65DA-4FD3-A939-82CBAE1AFB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6222FC3-561A-492F-A524-E162B8219EFE}" type="pres">
      <dgm:prSet presAssocID="{C94330CB-5CC8-4948-A34F-5BD9FE440559}" presName="linNode" presStyleCnt="0"/>
      <dgm:spPr/>
    </dgm:pt>
    <dgm:pt modelId="{6C33BA0E-6255-4F74-90B4-EE812F3607D3}" type="pres">
      <dgm:prSet presAssocID="{C94330CB-5CC8-4948-A34F-5BD9FE440559}" presName="parentText" presStyleLbl="node1" presStyleIdx="0" presStyleCnt="5" custScaleX="277778" custScaleY="7338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3C3FB21-3B2D-4A1B-84AC-BB59874D2695}" type="pres">
      <dgm:prSet presAssocID="{D1F96825-BCBF-4BB2-84C5-38F625571408}" presName="sp" presStyleCnt="0"/>
      <dgm:spPr/>
    </dgm:pt>
    <dgm:pt modelId="{27C4E653-B479-4B52-A713-65ED2D97DD27}" type="pres">
      <dgm:prSet presAssocID="{659A5D35-FAE7-440A-B5DB-9C8D8736903C}" presName="linNode" presStyleCnt="0"/>
      <dgm:spPr/>
    </dgm:pt>
    <dgm:pt modelId="{C3411242-FDE3-4DC1-824C-13A47DED22B4}" type="pres">
      <dgm:prSet presAssocID="{659A5D35-FAE7-440A-B5DB-9C8D8736903C}" presName="parentText" presStyleLbl="node1" presStyleIdx="1" presStyleCnt="5" custScaleX="277778" custScaleY="77567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83FD950-966F-42C9-9308-37DDB95AB089}" type="pres">
      <dgm:prSet presAssocID="{A12430B7-B683-4256-BF51-D6C68D526598}" presName="sp" presStyleCnt="0"/>
      <dgm:spPr/>
    </dgm:pt>
    <dgm:pt modelId="{7CC8AC51-123C-47E8-8770-1601442A738B}" type="pres">
      <dgm:prSet presAssocID="{E2AE0AC6-AF07-4DF1-99CC-8A3E3F499E29}" presName="linNode" presStyleCnt="0"/>
      <dgm:spPr/>
    </dgm:pt>
    <dgm:pt modelId="{CCC626EE-54EC-427A-87BA-1F1636D8A30D}" type="pres">
      <dgm:prSet presAssocID="{E2AE0AC6-AF07-4DF1-99CC-8A3E3F499E29}" presName="parentText" presStyleLbl="node1" presStyleIdx="2" presStyleCnt="5" custScaleX="277778" custScaleY="7738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87C6E1D-7457-4135-8269-714571FE23D4}" type="pres">
      <dgm:prSet presAssocID="{DFF3115E-AD26-4CBC-A69D-F477BCBB6692}" presName="sp" presStyleCnt="0"/>
      <dgm:spPr/>
    </dgm:pt>
    <dgm:pt modelId="{808C7CD6-A666-4F5E-A9B4-4A1E70537F1E}" type="pres">
      <dgm:prSet presAssocID="{820B9883-2F49-4B80-935A-74A48488369E}" presName="linNode" presStyleCnt="0"/>
      <dgm:spPr/>
    </dgm:pt>
    <dgm:pt modelId="{11500EEA-BF9E-497C-90DF-A0D8C7C89BF8}" type="pres">
      <dgm:prSet presAssocID="{820B9883-2F49-4B80-935A-74A48488369E}" presName="parentText" presStyleLbl="node1" presStyleIdx="3" presStyleCnt="5" custScaleX="277778" custScaleY="8100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09B2F9A-C376-456C-93E5-C67FE9A161A1}" type="pres">
      <dgm:prSet presAssocID="{7688D0F3-8AD1-4437-8E32-ADDF9CF1D108}" presName="sp" presStyleCnt="0"/>
      <dgm:spPr/>
    </dgm:pt>
    <dgm:pt modelId="{A1AA9FEA-7E9D-442E-B83F-73FB7D9D5BEE}" type="pres">
      <dgm:prSet presAssocID="{56BA657B-DAB4-4FE7-8134-7A68F71EE74F}" presName="linNode" presStyleCnt="0"/>
      <dgm:spPr/>
    </dgm:pt>
    <dgm:pt modelId="{ACC948FB-D4CA-4FEB-93A3-46A2B93293B7}" type="pres">
      <dgm:prSet presAssocID="{56BA657B-DAB4-4FE7-8134-7A68F71EE74F}" presName="parentText" presStyleLbl="node1" presStyleIdx="4" presStyleCnt="5" custScaleX="277778" custScaleY="7747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750154D-DD75-4042-854C-EBFBEB8A38B6}" srcId="{2BF13453-65DA-4FD3-A939-82CBAE1AFBAA}" destId="{E2AE0AC6-AF07-4DF1-99CC-8A3E3F499E29}" srcOrd="2" destOrd="0" parTransId="{4C81BC6C-A175-486D-BA47-8FE39559BB40}" sibTransId="{DFF3115E-AD26-4CBC-A69D-F477BCBB6692}"/>
    <dgm:cxn modelId="{D670A484-E475-4F34-8F26-F9A7F9DF301F}" srcId="{2BF13453-65DA-4FD3-A939-82CBAE1AFBAA}" destId="{56BA657B-DAB4-4FE7-8134-7A68F71EE74F}" srcOrd="4" destOrd="0" parTransId="{5A8D933C-7583-495D-9DF9-B68A712EE7F1}" sibTransId="{3D5B238A-4904-43A1-BFA7-8E3DAEE7556B}"/>
    <dgm:cxn modelId="{85AF31D2-471F-48C2-8AFC-F876BE79974C}" srcId="{2BF13453-65DA-4FD3-A939-82CBAE1AFBAA}" destId="{C94330CB-5CC8-4948-A34F-5BD9FE440559}" srcOrd="0" destOrd="0" parTransId="{7BAC1DC7-11BA-4527-B3A7-638CAD3E50C7}" sibTransId="{D1F96825-BCBF-4BB2-84C5-38F625571408}"/>
    <dgm:cxn modelId="{F7491411-70EA-43E9-940B-CA14990B1EC3}" srcId="{2BF13453-65DA-4FD3-A939-82CBAE1AFBAA}" destId="{659A5D35-FAE7-440A-B5DB-9C8D8736903C}" srcOrd="1" destOrd="0" parTransId="{E4C9DA33-4AA3-4B0F-9243-9BCEEAB2CA45}" sibTransId="{A12430B7-B683-4256-BF51-D6C68D526598}"/>
    <dgm:cxn modelId="{7F48607B-A69E-45FA-81B7-FF119D3B0A4A}" type="presOf" srcId="{E2AE0AC6-AF07-4DF1-99CC-8A3E3F499E29}" destId="{CCC626EE-54EC-427A-87BA-1F1636D8A30D}" srcOrd="0" destOrd="0" presId="urn:microsoft.com/office/officeart/2005/8/layout/vList5"/>
    <dgm:cxn modelId="{FE88B8C7-BBE8-472F-BF1B-422A99E6F348}" type="presOf" srcId="{659A5D35-FAE7-440A-B5DB-9C8D8736903C}" destId="{C3411242-FDE3-4DC1-824C-13A47DED22B4}" srcOrd="0" destOrd="0" presId="urn:microsoft.com/office/officeart/2005/8/layout/vList5"/>
    <dgm:cxn modelId="{58147FD4-3C7A-4BD7-A834-763BC6E4CB84}" type="presOf" srcId="{820B9883-2F49-4B80-935A-74A48488369E}" destId="{11500EEA-BF9E-497C-90DF-A0D8C7C89BF8}" srcOrd="0" destOrd="0" presId="urn:microsoft.com/office/officeart/2005/8/layout/vList5"/>
    <dgm:cxn modelId="{709F6BC4-DC0E-4531-A8A7-6BE5BD8A733A}" type="presOf" srcId="{2BF13453-65DA-4FD3-A939-82CBAE1AFBAA}" destId="{69A043EA-2197-4363-861F-B6E931285738}" srcOrd="0" destOrd="0" presId="urn:microsoft.com/office/officeart/2005/8/layout/vList5"/>
    <dgm:cxn modelId="{4FAD502F-27B7-4C43-ABDF-B123071FE1A4}" type="presOf" srcId="{C94330CB-5CC8-4948-A34F-5BD9FE440559}" destId="{6C33BA0E-6255-4F74-90B4-EE812F3607D3}" srcOrd="0" destOrd="0" presId="urn:microsoft.com/office/officeart/2005/8/layout/vList5"/>
    <dgm:cxn modelId="{86FCE37D-19AB-4E21-A764-682BA71FDF63}" srcId="{2BF13453-65DA-4FD3-A939-82CBAE1AFBAA}" destId="{820B9883-2F49-4B80-935A-74A48488369E}" srcOrd="3" destOrd="0" parTransId="{541DB9C4-B6A3-4939-A183-2703CF53A9AE}" sibTransId="{7688D0F3-8AD1-4437-8E32-ADDF9CF1D108}"/>
    <dgm:cxn modelId="{EAD0B3BD-8B43-4988-9081-EC3F9D216B6C}" type="presOf" srcId="{56BA657B-DAB4-4FE7-8134-7A68F71EE74F}" destId="{ACC948FB-D4CA-4FEB-93A3-46A2B93293B7}" srcOrd="0" destOrd="0" presId="urn:microsoft.com/office/officeart/2005/8/layout/vList5"/>
    <dgm:cxn modelId="{4708DD82-880C-43BE-AAFD-F063191D6A3A}" type="presParOf" srcId="{69A043EA-2197-4363-861F-B6E931285738}" destId="{E6222FC3-561A-492F-A524-E162B8219EFE}" srcOrd="0" destOrd="0" presId="urn:microsoft.com/office/officeart/2005/8/layout/vList5"/>
    <dgm:cxn modelId="{6EC42F3C-4CBD-4512-A234-8B681816B701}" type="presParOf" srcId="{E6222FC3-561A-492F-A524-E162B8219EFE}" destId="{6C33BA0E-6255-4F74-90B4-EE812F3607D3}" srcOrd="0" destOrd="0" presId="urn:microsoft.com/office/officeart/2005/8/layout/vList5"/>
    <dgm:cxn modelId="{1EC32E3C-16E8-43A4-9305-5D553E793408}" type="presParOf" srcId="{69A043EA-2197-4363-861F-B6E931285738}" destId="{E3C3FB21-3B2D-4A1B-84AC-BB59874D2695}" srcOrd="1" destOrd="0" presId="urn:microsoft.com/office/officeart/2005/8/layout/vList5"/>
    <dgm:cxn modelId="{51BF2170-31C4-4616-83B1-28592FA4C303}" type="presParOf" srcId="{69A043EA-2197-4363-861F-B6E931285738}" destId="{27C4E653-B479-4B52-A713-65ED2D97DD27}" srcOrd="2" destOrd="0" presId="urn:microsoft.com/office/officeart/2005/8/layout/vList5"/>
    <dgm:cxn modelId="{3E07A6D4-1ABC-4217-AB5E-774303A10D66}" type="presParOf" srcId="{27C4E653-B479-4B52-A713-65ED2D97DD27}" destId="{C3411242-FDE3-4DC1-824C-13A47DED22B4}" srcOrd="0" destOrd="0" presId="urn:microsoft.com/office/officeart/2005/8/layout/vList5"/>
    <dgm:cxn modelId="{5FCA45ED-A7B6-4566-897F-258051A0F132}" type="presParOf" srcId="{69A043EA-2197-4363-861F-B6E931285738}" destId="{983FD950-966F-42C9-9308-37DDB95AB089}" srcOrd="3" destOrd="0" presId="urn:microsoft.com/office/officeart/2005/8/layout/vList5"/>
    <dgm:cxn modelId="{53444F47-E228-4270-A996-8D346883DCC8}" type="presParOf" srcId="{69A043EA-2197-4363-861F-B6E931285738}" destId="{7CC8AC51-123C-47E8-8770-1601442A738B}" srcOrd="4" destOrd="0" presId="urn:microsoft.com/office/officeart/2005/8/layout/vList5"/>
    <dgm:cxn modelId="{D7D48983-F98F-4320-BD17-92D72FCE6477}" type="presParOf" srcId="{7CC8AC51-123C-47E8-8770-1601442A738B}" destId="{CCC626EE-54EC-427A-87BA-1F1636D8A30D}" srcOrd="0" destOrd="0" presId="urn:microsoft.com/office/officeart/2005/8/layout/vList5"/>
    <dgm:cxn modelId="{453A6B12-B5F2-40B8-82B8-9BF4109DAFAE}" type="presParOf" srcId="{69A043EA-2197-4363-861F-B6E931285738}" destId="{A87C6E1D-7457-4135-8269-714571FE23D4}" srcOrd="5" destOrd="0" presId="urn:microsoft.com/office/officeart/2005/8/layout/vList5"/>
    <dgm:cxn modelId="{DF888A4D-159C-4699-ACD6-C2DB41602F29}" type="presParOf" srcId="{69A043EA-2197-4363-861F-B6E931285738}" destId="{808C7CD6-A666-4F5E-A9B4-4A1E70537F1E}" srcOrd="6" destOrd="0" presId="urn:microsoft.com/office/officeart/2005/8/layout/vList5"/>
    <dgm:cxn modelId="{E093AC18-9C6C-4665-9F70-57730ED74626}" type="presParOf" srcId="{808C7CD6-A666-4F5E-A9B4-4A1E70537F1E}" destId="{11500EEA-BF9E-497C-90DF-A0D8C7C89BF8}" srcOrd="0" destOrd="0" presId="urn:microsoft.com/office/officeart/2005/8/layout/vList5"/>
    <dgm:cxn modelId="{4E304141-EB3A-42BF-84E4-B6B3966C1D2E}" type="presParOf" srcId="{69A043EA-2197-4363-861F-B6E931285738}" destId="{609B2F9A-C376-456C-93E5-C67FE9A161A1}" srcOrd="7" destOrd="0" presId="urn:microsoft.com/office/officeart/2005/8/layout/vList5"/>
    <dgm:cxn modelId="{1A999F64-DEE9-489B-8D05-413A724EE017}" type="presParOf" srcId="{69A043EA-2197-4363-861F-B6E931285738}" destId="{A1AA9FEA-7E9D-442E-B83F-73FB7D9D5BEE}" srcOrd="8" destOrd="0" presId="urn:microsoft.com/office/officeart/2005/8/layout/vList5"/>
    <dgm:cxn modelId="{3ABED57A-1D98-4350-860F-79BF798220CB}" type="presParOf" srcId="{A1AA9FEA-7E9D-442E-B83F-73FB7D9D5BEE}" destId="{ACC948FB-D4CA-4FEB-93A3-46A2B93293B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33BA0E-6255-4F74-90B4-EE812F3607D3}">
      <dsp:nvSpPr>
        <dsp:cNvPr id="0" name=""/>
        <dsp:cNvSpPr/>
      </dsp:nvSpPr>
      <dsp:spPr>
        <a:xfrm>
          <a:off x="4015" y="1964"/>
          <a:ext cx="8221569" cy="8306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>
              <a:solidFill>
                <a:srgbClr val="6D191D"/>
              </a:solidFill>
            </a:rPr>
            <a:t>Bekken-, lage rug- of stuitklachten</a:t>
          </a:r>
          <a:endParaRPr lang="nl-NL" sz="2000" kern="1200" dirty="0">
            <a:solidFill>
              <a:srgbClr val="6D191D"/>
            </a:solidFill>
          </a:endParaRPr>
        </a:p>
      </dsp:txBody>
      <dsp:txXfrm>
        <a:off x="44563" y="42512"/>
        <a:ext cx="8140473" cy="749542"/>
      </dsp:txXfrm>
    </dsp:sp>
    <dsp:sp modelId="{C3411242-FDE3-4DC1-824C-13A47DED22B4}">
      <dsp:nvSpPr>
        <dsp:cNvPr id="0" name=""/>
        <dsp:cNvSpPr/>
      </dsp:nvSpPr>
      <dsp:spPr>
        <a:xfrm>
          <a:off x="4015" y="889196"/>
          <a:ext cx="8221569" cy="877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>
              <a:solidFill>
                <a:srgbClr val="6D191D"/>
              </a:solidFill>
            </a:rPr>
            <a:t>Pijn rondom een epi (knip), hechtingen, zwelling</a:t>
          </a:r>
          <a:endParaRPr lang="nl-NL" sz="2000" kern="1200" dirty="0">
            <a:solidFill>
              <a:srgbClr val="6D191D"/>
            </a:solidFill>
          </a:endParaRPr>
        </a:p>
      </dsp:txBody>
      <dsp:txXfrm>
        <a:off x="46874" y="932055"/>
        <a:ext cx="8135851" cy="792244"/>
      </dsp:txXfrm>
    </dsp:sp>
    <dsp:sp modelId="{CCC626EE-54EC-427A-87BA-1F1636D8A30D}">
      <dsp:nvSpPr>
        <dsp:cNvPr id="0" name=""/>
        <dsp:cNvSpPr/>
      </dsp:nvSpPr>
      <dsp:spPr>
        <a:xfrm>
          <a:off x="4015" y="1823752"/>
          <a:ext cx="8221569" cy="875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>
              <a:solidFill>
                <a:srgbClr val="6D191D"/>
              </a:solidFill>
            </a:rPr>
            <a:t>Incontinentie van urine of </a:t>
          </a:r>
          <a:r>
            <a:rPr lang="nl-NL" sz="2000" kern="1200" dirty="0" err="1" smtClean="0">
              <a:solidFill>
                <a:srgbClr val="6D191D"/>
              </a:solidFill>
            </a:rPr>
            <a:t>faeces</a:t>
          </a:r>
          <a:endParaRPr lang="nl-NL" sz="2000" kern="1200" dirty="0">
            <a:solidFill>
              <a:srgbClr val="6D191D"/>
            </a:solidFill>
          </a:endParaRPr>
        </a:p>
      </dsp:txBody>
      <dsp:txXfrm>
        <a:off x="46770" y="1866507"/>
        <a:ext cx="8136059" cy="790335"/>
      </dsp:txXfrm>
    </dsp:sp>
    <dsp:sp modelId="{11500EEA-BF9E-497C-90DF-A0D8C7C89BF8}">
      <dsp:nvSpPr>
        <dsp:cNvPr id="0" name=""/>
        <dsp:cNvSpPr/>
      </dsp:nvSpPr>
      <dsp:spPr>
        <a:xfrm>
          <a:off x="4015" y="2756191"/>
          <a:ext cx="8221569" cy="9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>
              <a:solidFill>
                <a:srgbClr val="6D191D"/>
              </a:solidFill>
            </a:rPr>
            <a:t>Moeilijk kunnen plassen of ontlasten</a:t>
          </a:r>
          <a:endParaRPr lang="nl-NL" sz="2000" kern="1200" dirty="0">
            <a:solidFill>
              <a:srgbClr val="6D191D"/>
            </a:solidFill>
          </a:endParaRPr>
        </a:p>
      </dsp:txBody>
      <dsp:txXfrm>
        <a:off x="48773" y="2800949"/>
        <a:ext cx="8132053" cy="827348"/>
      </dsp:txXfrm>
    </dsp:sp>
    <dsp:sp modelId="{ACC948FB-D4CA-4FEB-93A3-46A2B93293B7}">
      <dsp:nvSpPr>
        <dsp:cNvPr id="0" name=""/>
        <dsp:cNvSpPr/>
      </dsp:nvSpPr>
      <dsp:spPr>
        <a:xfrm>
          <a:off x="4015" y="3729649"/>
          <a:ext cx="8221569" cy="8768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>
              <a:solidFill>
                <a:srgbClr val="6D191D"/>
              </a:solidFill>
            </a:rPr>
            <a:t>Verzakking</a:t>
          </a:r>
          <a:endParaRPr lang="nl-NL" sz="2000" kern="1200" dirty="0">
            <a:solidFill>
              <a:srgbClr val="6D191D"/>
            </a:solidFill>
          </a:endParaRPr>
        </a:p>
      </dsp:txBody>
      <dsp:txXfrm>
        <a:off x="46822" y="3772456"/>
        <a:ext cx="8135955" cy="791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F479A50-A037-47BD-BE62-601DD318F48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39206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D43E011-3F10-4C1D-BE86-EFB56138FFB1}" type="slidenum">
              <a:rPr lang="nl-NL" altLang="nl-NL" smtClean="0"/>
              <a:pPr/>
              <a:t>1</a:t>
            </a:fld>
            <a:endParaRPr lang="nl-NL" altLang="nl-NL" smtClean="0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A13314F8-BAE7-40EF-9408-F606A3D7C5D9}" type="slidenum">
              <a:rPr lang="nl-NL" altLang="nl-NL" sz="1200"/>
              <a:pPr algn="r" eaLnBrk="1" hangingPunct="1"/>
              <a:t>1</a:t>
            </a:fld>
            <a:endParaRPr lang="nl-NL" altLang="nl-NL" sz="1200"/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r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Diabetes in beweging</a:t>
            </a: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3F4F9D4D-C477-4698-B094-0D55931DC788}" type="slidenum">
              <a:rPr lang="nl-NL" altLang="nl-NL" sz="1200">
                <a:cs typeface="Arial" panose="020B0604020202020204" pitchFamily="34" charset="0"/>
              </a:rPr>
              <a:pPr algn="r" eaLnBrk="1" hangingPunct="1"/>
              <a:t>1</a:t>
            </a:fld>
            <a:endParaRPr lang="nl-NL" altLang="nl-NL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566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561E85B-BEA7-467E-8E0F-327C53EBF931}" type="slidenum">
              <a:rPr lang="nl-NL" altLang="nl-NL" smtClean="0"/>
              <a:pPr/>
              <a:t>11</a:t>
            </a:fld>
            <a:endParaRPr lang="nl-NL" altLang="nl-NL" smtClean="0"/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CC6EA9D-5F75-4918-A1A2-9A5B5A6D9D61}" type="slidenum">
              <a:rPr lang="nl-NL" altLang="nl-NL" sz="1200"/>
              <a:pPr algn="r" eaLnBrk="1" hangingPunct="1"/>
              <a:t>11</a:t>
            </a:fld>
            <a:endParaRPr lang="nl-NL" altLang="nl-NL" sz="1200"/>
          </a:p>
        </p:txBody>
      </p:sp>
      <p:sp>
        <p:nvSpPr>
          <p:cNvPr id="1331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r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Diabetes in beweging</a:t>
            </a: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31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1BA7BC6C-8D9E-48C9-9403-DADF25547DE4}" type="slidenum">
              <a:rPr lang="nl-NL" altLang="nl-NL" sz="1200">
                <a:cs typeface="Arial" panose="020B0604020202020204" pitchFamily="34" charset="0"/>
              </a:rPr>
              <a:pPr algn="r" eaLnBrk="1" hangingPunct="1"/>
              <a:t>11</a:t>
            </a:fld>
            <a:endParaRPr lang="nl-NL" altLang="nl-NL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060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561E85B-BEA7-467E-8E0F-327C53EBF931}" type="slidenum">
              <a:rPr lang="nl-NL" altLang="nl-NL" smtClean="0"/>
              <a:pPr/>
              <a:t>12</a:t>
            </a:fld>
            <a:endParaRPr lang="nl-NL" altLang="nl-NL" smtClean="0"/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CC6EA9D-5F75-4918-A1A2-9A5B5A6D9D61}" type="slidenum">
              <a:rPr lang="nl-NL" altLang="nl-NL" sz="1200"/>
              <a:pPr algn="r" eaLnBrk="1" hangingPunct="1"/>
              <a:t>12</a:t>
            </a:fld>
            <a:endParaRPr lang="nl-NL" altLang="nl-NL" sz="1200"/>
          </a:p>
        </p:txBody>
      </p:sp>
      <p:sp>
        <p:nvSpPr>
          <p:cNvPr id="1331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r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Diabetes in beweging</a:t>
            </a: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31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1BA7BC6C-8D9E-48C9-9403-DADF25547DE4}" type="slidenum">
              <a:rPr lang="nl-NL" altLang="nl-NL" sz="1200">
                <a:cs typeface="Arial" panose="020B0604020202020204" pitchFamily="34" charset="0"/>
              </a:rPr>
              <a:pPr algn="r" eaLnBrk="1" hangingPunct="1"/>
              <a:t>12</a:t>
            </a:fld>
            <a:endParaRPr lang="nl-NL" altLang="nl-NL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922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561E85B-BEA7-467E-8E0F-327C53EBF931}" type="slidenum">
              <a:rPr lang="nl-NL" altLang="nl-NL" smtClean="0"/>
              <a:pPr/>
              <a:t>13</a:t>
            </a:fld>
            <a:endParaRPr lang="nl-NL" altLang="nl-NL" smtClean="0"/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CC6EA9D-5F75-4918-A1A2-9A5B5A6D9D61}" type="slidenum">
              <a:rPr lang="nl-NL" altLang="nl-NL" sz="1200"/>
              <a:pPr algn="r" eaLnBrk="1" hangingPunct="1"/>
              <a:t>13</a:t>
            </a:fld>
            <a:endParaRPr lang="nl-NL" altLang="nl-NL" sz="1200"/>
          </a:p>
        </p:txBody>
      </p:sp>
      <p:sp>
        <p:nvSpPr>
          <p:cNvPr id="1331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r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Diabetes in beweging</a:t>
            </a: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31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1BA7BC6C-8D9E-48C9-9403-DADF25547DE4}" type="slidenum">
              <a:rPr lang="nl-NL" altLang="nl-NL" sz="1200">
                <a:cs typeface="Arial" panose="020B0604020202020204" pitchFamily="34" charset="0"/>
              </a:rPr>
              <a:pPr algn="r" eaLnBrk="1" hangingPunct="1"/>
              <a:t>13</a:t>
            </a:fld>
            <a:endParaRPr lang="nl-NL" altLang="nl-NL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750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C775C70-6C51-43D5-8618-0292A726CFD2}" type="slidenum">
              <a:rPr lang="nl-NL" altLang="nl-NL" smtClean="0"/>
              <a:pPr/>
              <a:t>14</a:t>
            </a:fld>
            <a:endParaRPr lang="nl-NL" altLang="nl-NL" smtClean="0"/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8796FB17-FEF1-4BC3-9AC1-56C2C9E61494}" type="slidenum">
              <a:rPr lang="nl-NL" altLang="nl-NL" sz="1200"/>
              <a:pPr algn="r" eaLnBrk="1" hangingPunct="1"/>
              <a:t>14</a:t>
            </a:fld>
            <a:endParaRPr lang="nl-NL" altLang="nl-NL" sz="1200"/>
          </a:p>
        </p:txBody>
      </p:sp>
      <p:sp>
        <p:nvSpPr>
          <p:cNvPr id="2150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r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Diabetes in beweging</a:t>
            </a: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510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61F83EF7-9858-48C0-BF70-45D6BFD88FC2}" type="slidenum">
              <a:rPr lang="nl-NL" altLang="nl-NL" sz="1200">
                <a:cs typeface="Arial" panose="020B0604020202020204" pitchFamily="34" charset="0"/>
              </a:rPr>
              <a:pPr algn="r" eaLnBrk="1" hangingPunct="1"/>
              <a:t>14</a:t>
            </a:fld>
            <a:endParaRPr lang="nl-NL" altLang="nl-NL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6618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C775C70-6C51-43D5-8618-0292A726CFD2}" type="slidenum">
              <a:rPr lang="nl-NL" altLang="nl-NL" smtClean="0"/>
              <a:pPr/>
              <a:t>15</a:t>
            </a:fld>
            <a:endParaRPr lang="nl-NL" altLang="nl-NL" smtClean="0"/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8796FB17-FEF1-4BC3-9AC1-56C2C9E61494}" type="slidenum">
              <a:rPr lang="nl-NL" altLang="nl-NL" sz="1200"/>
              <a:pPr algn="r" eaLnBrk="1" hangingPunct="1"/>
              <a:t>15</a:t>
            </a:fld>
            <a:endParaRPr lang="nl-NL" altLang="nl-NL" sz="1200"/>
          </a:p>
        </p:txBody>
      </p:sp>
      <p:sp>
        <p:nvSpPr>
          <p:cNvPr id="2150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r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Diabetes in beweging</a:t>
            </a: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510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61F83EF7-9858-48C0-BF70-45D6BFD88FC2}" type="slidenum">
              <a:rPr lang="nl-NL" altLang="nl-NL" sz="1200">
                <a:cs typeface="Arial" panose="020B0604020202020204" pitchFamily="34" charset="0"/>
              </a:rPr>
              <a:pPr algn="r" eaLnBrk="1" hangingPunct="1"/>
              <a:t>15</a:t>
            </a:fld>
            <a:endParaRPr lang="nl-NL" altLang="nl-NL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592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AFA56D1-81A1-49ED-A911-67002FAC6592}" type="slidenum">
              <a:rPr lang="nl-NL" altLang="nl-NL" smtClean="0"/>
              <a:pPr/>
              <a:t>2</a:t>
            </a:fld>
            <a:endParaRPr lang="nl-NL" altLang="nl-NL" smtClean="0"/>
          </a:p>
        </p:txBody>
      </p:sp>
      <p:sp>
        <p:nvSpPr>
          <p:cNvPr id="112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66C6B022-3104-4D02-A144-7E04CDFC3DC7}" type="slidenum">
              <a:rPr lang="nl-NL" altLang="nl-NL" sz="1200"/>
              <a:pPr algn="r" eaLnBrk="1" hangingPunct="1"/>
              <a:t>2</a:t>
            </a:fld>
            <a:endParaRPr lang="nl-NL" altLang="nl-NL" sz="1200"/>
          </a:p>
        </p:txBody>
      </p:sp>
      <p:sp>
        <p:nvSpPr>
          <p:cNvPr id="1126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r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Diabetes in beweging</a:t>
            </a: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70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166E243C-D047-43E5-9AB2-B9F9E313E049}" type="slidenum">
              <a:rPr lang="nl-NL" altLang="nl-NL" sz="1200">
                <a:cs typeface="Arial" panose="020B0604020202020204" pitchFamily="34" charset="0"/>
              </a:rPr>
              <a:pPr algn="r" eaLnBrk="1" hangingPunct="1"/>
              <a:t>2</a:t>
            </a:fld>
            <a:endParaRPr lang="nl-NL" altLang="nl-NL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284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4A2DAA0-04E5-4F67-9205-003789F27822}" type="slidenum">
              <a:rPr lang="nl-NL" altLang="nl-NL" smtClean="0"/>
              <a:pPr/>
              <a:t>3</a:t>
            </a:fld>
            <a:endParaRPr lang="nl-NL" altLang="nl-NL" smtClean="0"/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3E215114-04FC-4160-BE11-050AD2AC3D70}" type="slidenum">
              <a:rPr lang="nl-NL" altLang="nl-NL" sz="1200"/>
              <a:pPr algn="r" eaLnBrk="1" hangingPunct="1"/>
              <a:t>3</a:t>
            </a:fld>
            <a:endParaRPr lang="nl-NL" altLang="nl-NL" sz="1200"/>
          </a:p>
        </p:txBody>
      </p:sp>
      <p:sp>
        <p:nvSpPr>
          <p:cNvPr id="717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r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Diabetes in beweging</a:t>
            </a: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4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3B7AB51D-FB73-4A8C-AD15-D3C5F5DB1A0D}" type="slidenum">
              <a:rPr lang="nl-NL" altLang="nl-NL" sz="1200">
                <a:cs typeface="Arial" panose="020B0604020202020204" pitchFamily="34" charset="0"/>
              </a:rPr>
              <a:pPr algn="r" eaLnBrk="1" hangingPunct="1"/>
              <a:t>3</a:t>
            </a:fld>
            <a:endParaRPr lang="nl-NL" altLang="nl-NL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93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561E85B-BEA7-467E-8E0F-327C53EBF931}" type="slidenum">
              <a:rPr lang="nl-NL" altLang="nl-NL" smtClean="0"/>
              <a:pPr/>
              <a:t>5</a:t>
            </a:fld>
            <a:endParaRPr lang="nl-NL" altLang="nl-NL" smtClean="0"/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CC6EA9D-5F75-4918-A1A2-9A5B5A6D9D61}" type="slidenum">
              <a:rPr lang="nl-NL" altLang="nl-NL" sz="1200"/>
              <a:pPr algn="r" eaLnBrk="1" hangingPunct="1"/>
              <a:t>5</a:t>
            </a:fld>
            <a:endParaRPr lang="nl-NL" altLang="nl-NL" sz="1200"/>
          </a:p>
        </p:txBody>
      </p:sp>
      <p:sp>
        <p:nvSpPr>
          <p:cNvPr id="1331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r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Diabetes in beweging</a:t>
            </a: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31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1BA7BC6C-8D9E-48C9-9403-DADF25547DE4}" type="slidenum">
              <a:rPr lang="nl-NL" altLang="nl-NL" sz="1200">
                <a:cs typeface="Arial" panose="020B0604020202020204" pitchFamily="34" charset="0"/>
              </a:rPr>
              <a:pPr algn="r" eaLnBrk="1" hangingPunct="1"/>
              <a:t>5</a:t>
            </a:fld>
            <a:endParaRPr lang="nl-NL" altLang="nl-NL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591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561E85B-BEA7-467E-8E0F-327C53EBF931}" type="slidenum">
              <a:rPr lang="nl-NL" altLang="nl-NL" smtClean="0"/>
              <a:pPr/>
              <a:t>6</a:t>
            </a:fld>
            <a:endParaRPr lang="nl-NL" altLang="nl-NL" smtClean="0"/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CC6EA9D-5F75-4918-A1A2-9A5B5A6D9D61}" type="slidenum">
              <a:rPr lang="nl-NL" altLang="nl-NL" sz="1200"/>
              <a:pPr algn="r" eaLnBrk="1" hangingPunct="1"/>
              <a:t>6</a:t>
            </a:fld>
            <a:endParaRPr lang="nl-NL" altLang="nl-NL" sz="1200"/>
          </a:p>
        </p:txBody>
      </p:sp>
      <p:sp>
        <p:nvSpPr>
          <p:cNvPr id="1331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r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Diabetes in beweging</a:t>
            </a: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31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1BA7BC6C-8D9E-48C9-9403-DADF25547DE4}" type="slidenum">
              <a:rPr lang="nl-NL" altLang="nl-NL" sz="1200">
                <a:cs typeface="Arial" panose="020B0604020202020204" pitchFamily="34" charset="0"/>
              </a:rPr>
              <a:pPr algn="r" eaLnBrk="1" hangingPunct="1"/>
              <a:t>6</a:t>
            </a:fld>
            <a:endParaRPr lang="nl-NL" altLang="nl-NL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136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AFA56D1-81A1-49ED-A911-67002FAC6592}" type="slidenum">
              <a:rPr lang="nl-NL" altLang="nl-NL" smtClean="0"/>
              <a:pPr/>
              <a:t>7</a:t>
            </a:fld>
            <a:endParaRPr lang="nl-NL" altLang="nl-NL" smtClean="0"/>
          </a:p>
        </p:txBody>
      </p:sp>
      <p:sp>
        <p:nvSpPr>
          <p:cNvPr id="112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66C6B022-3104-4D02-A144-7E04CDFC3DC7}" type="slidenum">
              <a:rPr lang="nl-NL" altLang="nl-NL" sz="1200"/>
              <a:pPr algn="r" eaLnBrk="1" hangingPunct="1"/>
              <a:t>7</a:t>
            </a:fld>
            <a:endParaRPr lang="nl-NL" altLang="nl-NL" sz="1200"/>
          </a:p>
        </p:txBody>
      </p:sp>
      <p:sp>
        <p:nvSpPr>
          <p:cNvPr id="1126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r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Diabetes in beweging</a:t>
            </a: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70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166E243C-D047-43E5-9AB2-B9F9E313E049}" type="slidenum">
              <a:rPr lang="nl-NL" altLang="nl-NL" sz="1200">
                <a:cs typeface="Arial" panose="020B0604020202020204" pitchFamily="34" charset="0"/>
              </a:rPr>
              <a:pPr algn="r" eaLnBrk="1" hangingPunct="1"/>
              <a:t>7</a:t>
            </a:fld>
            <a:endParaRPr lang="nl-NL" altLang="nl-NL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428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561E85B-BEA7-467E-8E0F-327C53EBF931}" type="slidenum">
              <a:rPr lang="nl-NL" altLang="nl-NL" smtClean="0"/>
              <a:pPr/>
              <a:t>8</a:t>
            </a:fld>
            <a:endParaRPr lang="nl-NL" altLang="nl-NL" smtClean="0"/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CC6EA9D-5F75-4918-A1A2-9A5B5A6D9D61}" type="slidenum">
              <a:rPr lang="nl-NL" altLang="nl-NL" sz="1200"/>
              <a:pPr algn="r" eaLnBrk="1" hangingPunct="1"/>
              <a:t>8</a:t>
            </a:fld>
            <a:endParaRPr lang="nl-NL" altLang="nl-NL" sz="1200"/>
          </a:p>
        </p:txBody>
      </p:sp>
      <p:sp>
        <p:nvSpPr>
          <p:cNvPr id="1331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r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Diabetes in beweging</a:t>
            </a: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31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1BA7BC6C-8D9E-48C9-9403-DADF25547DE4}" type="slidenum">
              <a:rPr lang="nl-NL" altLang="nl-NL" sz="1200">
                <a:cs typeface="Arial" panose="020B0604020202020204" pitchFamily="34" charset="0"/>
              </a:rPr>
              <a:pPr algn="r" eaLnBrk="1" hangingPunct="1"/>
              <a:t>8</a:t>
            </a:fld>
            <a:endParaRPr lang="nl-NL" altLang="nl-NL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019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561E85B-BEA7-467E-8E0F-327C53EBF931}" type="slidenum">
              <a:rPr lang="nl-NL" altLang="nl-NL" smtClean="0"/>
              <a:pPr/>
              <a:t>9</a:t>
            </a:fld>
            <a:endParaRPr lang="nl-NL" altLang="nl-NL" smtClean="0"/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CC6EA9D-5F75-4918-A1A2-9A5B5A6D9D61}" type="slidenum">
              <a:rPr lang="nl-NL" altLang="nl-NL" sz="1200"/>
              <a:pPr algn="r" eaLnBrk="1" hangingPunct="1"/>
              <a:t>9</a:t>
            </a:fld>
            <a:endParaRPr lang="nl-NL" altLang="nl-NL" sz="1200"/>
          </a:p>
        </p:txBody>
      </p:sp>
      <p:sp>
        <p:nvSpPr>
          <p:cNvPr id="1331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r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Diabetes in beweging</a:t>
            </a: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31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1BA7BC6C-8D9E-48C9-9403-DADF25547DE4}" type="slidenum">
              <a:rPr lang="nl-NL" altLang="nl-NL" sz="1200">
                <a:cs typeface="Arial" panose="020B0604020202020204" pitchFamily="34" charset="0"/>
              </a:rPr>
              <a:pPr algn="r" eaLnBrk="1" hangingPunct="1"/>
              <a:t>9</a:t>
            </a:fld>
            <a:endParaRPr lang="nl-NL" altLang="nl-NL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958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561E85B-BEA7-467E-8E0F-327C53EBF931}" type="slidenum">
              <a:rPr lang="nl-NL" altLang="nl-NL" smtClean="0"/>
              <a:pPr/>
              <a:t>10</a:t>
            </a:fld>
            <a:endParaRPr lang="nl-NL" altLang="nl-NL" smtClean="0"/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CC6EA9D-5F75-4918-A1A2-9A5B5A6D9D61}" type="slidenum">
              <a:rPr lang="nl-NL" altLang="nl-NL" sz="1200"/>
              <a:pPr algn="r" eaLnBrk="1" hangingPunct="1"/>
              <a:t>10</a:t>
            </a:fld>
            <a:endParaRPr lang="nl-NL" altLang="nl-NL" sz="1200"/>
          </a:p>
        </p:txBody>
      </p:sp>
      <p:sp>
        <p:nvSpPr>
          <p:cNvPr id="1331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r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Diabetes in beweging</a:t>
            </a: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nl-NL" altLang="nl-N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31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1BA7BC6C-8D9E-48C9-9403-DADF25547DE4}" type="slidenum">
              <a:rPr lang="nl-NL" altLang="nl-NL" sz="1200">
                <a:cs typeface="Arial" panose="020B0604020202020204" pitchFamily="34" charset="0"/>
              </a:rPr>
              <a:pPr algn="r" eaLnBrk="1" hangingPunct="1"/>
              <a:t>10</a:t>
            </a:fld>
            <a:endParaRPr lang="nl-NL" altLang="nl-NL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811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E20A6-6939-4F3F-981E-67CECC13384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512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3FF62-8A04-460A-A716-CF09E108294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8326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CAE33-56B2-4A78-AA17-167EC448AD5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6927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353EF-8FA8-4E24-B7A4-BF44C716E11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2928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3AD39-0D12-4301-B767-B0A91E6B8D6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2545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4EF29-CD06-4C56-B707-F869FEEF5E0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661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F6EC7-590E-430F-B4EE-771A91DD32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8019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4ABDF-CD52-4345-97D2-DC4152D5D0C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8178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919E9-131D-4893-8C59-213EA69F455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5335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A3797-F55C-49EA-B885-5125B35B064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1290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279A1-69B3-48A1-9E23-C1038478B6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4321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944E1D9-21B6-4512-AAB2-253384E11BD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gairenepoell.nl/" TargetMode="External"/><Relationship Id="rId2" Type="http://schemas.openxmlformats.org/officeDocument/2006/relationships/hyperlink" Target="http://www.verloskundigenpraktijkweert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doula-iris.nl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ChangeArrowheads="1"/>
          </p:cNvSpPr>
          <p:nvPr/>
        </p:nvSpPr>
        <p:spPr bwMode="auto">
          <a:xfrm>
            <a:off x="684213" y="1196975"/>
            <a:ext cx="81359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4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1371600" y="3357563"/>
            <a:ext cx="6400800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nl-NL" altLang="nl-NL" sz="4400">
              <a:cs typeface="Arial" panose="020B0604020202020204" pitchFamily="34" charset="0"/>
            </a:endParaRPr>
          </a:p>
        </p:txBody>
      </p:sp>
      <p:pic>
        <p:nvPicPr>
          <p:cNvPr id="4100" name="Picture 7" descr="tf_familie_1024"/>
          <p:cNvPicPr>
            <a:picLocks noChangeAspect="1" noChangeArrowheads="1"/>
          </p:cNvPicPr>
          <p:nvPr/>
        </p:nvPicPr>
        <p:blipFill>
          <a:blip r:embed="rId3">
            <a:lum bright="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417763"/>
            <a:ext cx="6659562" cy="444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 descr="Logo Topfysiotherapie-20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306705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3492500" y="981075"/>
            <a:ext cx="56515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>
                <a:solidFill>
                  <a:srgbClr val="891F24"/>
                </a:solidFill>
              </a:rPr>
              <a:t>Topfysiotherapie en Haptotherapie de Basis</a:t>
            </a:r>
            <a:endParaRPr lang="nl-NL" altLang="nl-NL" sz="3600">
              <a:solidFill>
                <a:srgbClr val="891F24"/>
              </a:solidFill>
            </a:endParaRPr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762000" y="4114800"/>
            <a:ext cx="56515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>
              <a:solidFill>
                <a:srgbClr val="333333"/>
              </a:solidFill>
            </a:endParaRP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433388" y="6237288"/>
            <a:ext cx="5651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400">
              <a:solidFill>
                <a:srgbClr val="333333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41536" y="5296753"/>
            <a:ext cx="3179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6D191D"/>
                </a:solidFill>
                <a:latin typeface="+mn-lt"/>
                <a:ea typeface="+mn-ea"/>
              </a:rPr>
              <a:t>Mediplan 19-06-2017</a:t>
            </a:r>
            <a:endParaRPr lang="nl-NL" sz="2400" b="1" dirty="0">
              <a:solidFill>
                <a:srgbClr val="6D191D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6A68C4-234F-4A12-B767-1C6466B4D9F2}" type="slidenum">
              <a:rPr lang="nl-NL" altLang="nl-NL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nl-NL" altLang="nl-NL" sz="1400" smtClean="0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46038"/>
            <a:ext cx="9144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4000" b="1" dirty="0" smtClean="0">
                <a:solidFill>
                  <a:srgbClr val="891F24"/>
                </a:solidFill>
              </a:rPr>
              <a:t>Pijn rondom een epi</a:t>
            </a:r>
            <a:endParaRPr lang="nl-NL" altLang="nl-NL" sz="4000" b="1" dirty="0">
              <a:solidFill>
                <a:srgbClr val="891F24"/>
              </a:solidFill>
            </a:endParaRPr>
          </a:p>
        </p:txBody>
      </p:sp>
      <p:pic>
        <p:nvPicPr>
          <p:cNvPr id="12295" name="Picture 15" descr="tf_familie_1024"/>
          <p:cNvPicPr>
            <a:picLocks noChangeAspect="1" noChangeArrowheads="1"/>
          </p:cNvPicPr>
          <p:nvPr/>
        </p:nvPicPr>
        <p:blipFill>
          <a:blip r:embed="rId3">
            <a:lum bright="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85725"/>
            <a:ext cx="13319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Logo Topfysiotherapie-20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8263"/>
            <a:ext cx="93503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hthoek 14"/>
          <p:cNvSpPr/>
          <p:nvPr/>
        </p:nvSpPr>
        <p:spPr>
          <a:xfrm>
            <a:off x="0" y="981075"/>
            <a:ext cx="9144000" cy="287338"/>
          </a:xfrm>
          <a:prstGeom prst="rect">
            <a:avLst/>
          </a:prstGeom>
          <a:solidFill>
            <a:srgbClr val="6D191D"/>
          </a:solidFill>
          <a:ln>
            <a:solidFill>
              <a:srgbClr val="6D19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Tijdelijke aanduiding voor inhoud 5"/>
          <p:cNvSpPr txBox="1">
            <a:spLocks/>
          </p:cNvSpPr>
          <p:nvPr/>
        </p:nvSpPr>
        <p:spPr>
          <a:xfrm>
            <a:off x="366713" y="171132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nl-NL" alt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Ultrageluid voor zwelling / pijn bij epi</a:t>
            </a:r>
          </a:p>
          <a:p>
            <a:pPr lvl="0"/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Bewustwording van liggen </a:t>
            </a:r>
          </a:p>
          <a:p>
            <a:pPr lvl="1"/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vaak gespannen in benen en billen</a:t>
            </a:r>
          </a:p>
          <a:p>
            <a:pPr lvl="1"/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angst voor pijn (zwelling, epi, verzakking)</a:t>
            </a:r>
          </a:p>
          <a:p>
            <a:pPr lvl="1"/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door moeheid neemt spanning in spieren </a:t>
            </a:r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toe</a:t>
            </a:r>
          </a:p>
          <a:p>
            <a:pPr lvl="0"/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Buikademhaling:</a:t>
            </a:r>
          </a:p>
          <a:p>
            <a:pPr lvl="1"/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rustige ademhaling bij ontspanning in de </a:t>
            </a:r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buik</a:t>
            </a:r>
          </a:p>
          <a:p>
            <a:pPr lvl="0"/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Ontspanningsoefeningen</a:t>
            </a:r>
          </a:p>
          <a:p>
            <a:pPr lvl="1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los laten benen, </a:t>
            </a:r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billen, buik en </a:t>
            </a:r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bekkenbodem</a:t>
            </a:r>
          </a:p>
          <a:p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V</a:t>
            </a:r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oldoende rustmomenten</a:t>
            </a:r>
          </a:p>
          <a:p>
            <a:pPr lvl="0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Correcte houding </a:t>
            </a:r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zit </a:t>
            </a:r>
          </a:p>
          <a:p>
            <a:pPr lvl="1"/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a</a:t>
            </a:r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ls </a:t>
            </a:r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klachten het toelaten niet scheef gaan zitten op een bil</a:t>
            </a:r>
          </a:p>
          <a:p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1600" dirty="0" smtClean="0"/>
          </a:p>
          <a:p>
            <a:pPr lvl="1"/>
            <a:endParaRPr lang="nl-NL" sz="1600" dirty="0"/>
          </a:p>
          <a:p>
            <a:pPr marL="0" indent="0">
              <a:buFontTx/>
              <a:buNone/>
              <a:defRPr/>
            </a:pPr>
            <a:endParaRPr lang="nl-NL" altLang="nl-NL" sz="2000" kern="0" dirty="0" smtClean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nl-NL" altLang="nl-NL" sz="2000" kern="0" dirty="0" smtClean="0">
              <a:solidFill>
                <a:srgbClr val="6D191D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0448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6A68C4-234F-4A12-B767-1C6466B4D9F2}" type="slidenum">
              <a:rPr lang="nl-NL" altLang="nl-NL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nl-NL" altLang="nl-NL" sz="1400" smtClean="0"/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1371600" y="3357563"/>
            <a:ext cx="6400800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nl-NL" altLang="nl-NL" sz="4400">
              <a:cs typeface="Arial" panose="020B0604020202020204" pitchFamily="34" charset="0"/>
            </a:endParaRP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46038"/>
            <a:ext cx="9144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4000" b="1" dirty="0" smtClean="0">
                <a:solidFill>
                  <a:srgbClr val="891F24"/>
                </a:solidFill>
              </a:rPr>
              <a:t>De anatomie </a:t>
            </a:r>
            <a:endParaRPr lang="nl-NL" altLang="nl-NL" sz="4000" b="1" dirty="0">
              <a:solidFill>
                <a:srgbClr val="891F24"/>
              </a:solidFill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6791"/>
            <a:ext cx="8229600" cy="4910683"/>
          </a:xfrm>
        </p:spPr>
        <p:txBody>
          <a:bodyPr/>
          <a:lstStyle/>
          <a:p>
            <a:pPr marL="1866900" lvl="3" indent="-609600" eaLnBrk="1" hangingPunct="1">
              <a:buFontTx/>
              <a:buNone/>
              <a:defRPr/>
            </a:pPr>
            <a:endParaRPr lang="nl-NL" altLang="nl-NL" dirty="0" smtClean="0">
              <a:solidFill>
                <a:srgbClr val="6D191D"/>
              </a:solidFill>
            </a:endParaRPr>
          </a:p>
        </p:txBody>
      </p:sp>
      <p:pic>
        <p:nvPicPr>
          <p:cNvPr id="12295" name="Picture 15" descr="tf_familie_1024"/>
          <p:cNvPicPr>
            <a:picLocks noChangeAspect="1" noChangeArrowheads="1"/>
          </p:cNvPicPr>
          <p:nvPr/>
        </p:nvPicPr>
        <p:blipFill>
          <a:blip r:embed="rId3">
            <a:lum bright="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85725"/>
            <a:ext cx="13319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Logo Topfysiotherapie-20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8263"/>
            <a:ext cx="93503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hthoek 14"/>
          <p:cNvSpPr/>
          <p:nvPr/>
        </p:nvSpPr>
        <p:spPr>
          <a:xfrm>
            <a:off x="0" y="981075"/>
            <a:ext cx="9144000" cy="287338"/>
          </a:xfrm>
          <a:prstGeom prst="rect">
            <a:avLst/>
          </a:prstGeom>
          <a:solidFill>
            <a:srgbClr val="6D191D"/>
          </a:solidFill>
          <a:ln>
            <a:solidFill>
              <a:srgbClr val="6D19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51"/>
          <a:stretch/>
        </p:blipFill>
        <p:spPr>
          <a:xfrm>
            <a:off x="167193" y="1544678"/>
            <a:ext cx="8809613" cy="470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429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6A68C4-234F-4A12-B767-1C6466B4D9F2}" type="slidenum">
              <a:rPr lang="nl-NL" altLang="nl-NL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nl-NL" altLang="nl-NL" sz="1400" smtClean="0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46038"/>
            <a:ext cx="9144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4000" b="1" dirty="0" smtClean="0">
                <a:solidFill>
                  <a:srgbClr val="891F24"/>
                </a:solidFill>
              </a:rPr>
              <a:t>Bekkenbodem klachten</a:t>
            </a:r>
            <a:endParaRPr lang="nl-NL" altLang="nl-NL" sz="4000" b="1" dirty="0">
              <a:solidFill>
                <a:srgbClr val="891F24"/>
              </a:solidFill>
            </a:endParaRPr>
          </a:p>
        </p:txBody>
      </p:sp>
      <p:pic>
        <p:nvPicPr>
          <p:cNvPr id="12295" name="Picture 15" descr="tf_familie_1024"/>
          <p:cNvPicPr>
            <a:picLocks noChangeAspect="1" noChangeArrowheads="1"/>
          </p:cNvPicPr>
          <p:nvPr/>
        </p:nvPicPr>
        <p:blipFill>
          <a:blip r:embed="rId3">
            <a:lum bright="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85725"/>
            <a:ext cx="13319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Logo Topfysiotherapie-20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8263"/>
            <a:ext cx="93503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hthoek 14"/>
          <p:cNvSpPr/>
          <p:nvPr/>
        </p:nvSpPr>
        <p:spPr>
          <a:xfrm>
            <a:off x="0" y="981075"/>
            <a:ext cx="9144000" cy="287338"/>
          </a:xfrm>
          <a:prstGeom prst="rect">
            <a:avLst/>
          </a:prstGeom>
          <a:solidFill>
            <a:srgbClr val="6D191D"/>
          </a:solidFill>
          <a:ln>
            <a:solidFill>
              <a:srgbClr val="6D19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Tijdelijke aanduiding voor inhoud 5"/>
          <p:cNvSpPr txBox="1">
            <a:spLocks/>
          </p:cNvSpPr>
          <p:nvPr/>
        </p:nvSpPr>
        <p:spPr>
          <a:xfrm>
            <a:off x="366713" y="171132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0" indent="0">
              <a:buNone/>
            </a:pPr>
            <a:r>
              <a:rPr lang="nl-NL" sz="2000" b="1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Incontinentie, mictie-, defaecatie problemen, verzakking</a:t>
            </a:r>
          </a:p>
          <a:p>
            <a:pPr lvl="0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Bewustwording bekkenbodem </a:t>
            </a:r>
            <a:endParaRPr lang="nl-NL" sz="20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0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Buikademhaling</a:t>
            </a:r>
            <a:endParaRPr lang="nl-NL" sz="20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0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Ontspanningsoefeningen</a:t>
            </a:r>
            <a:endParaRPr lang="nl-NL" sz="20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los laten benen, </a:t>
            </a:r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billen, buik en </a:t>
            </a:r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bekkenbodem</a:t>
            </a:r>
          </a:p>
          <a:p>
            <a:pPr lvl="0"/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Bekkenbodemoefeningen</a:t>
            </a:r>
          </a:p>
          <a:p>
            <a:pPr lvl="1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vanuit </a:t>
            </a:r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de juiste ontspanning rustig </a:t>
            </a:r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aanspannen</a:t>
            </a:r>
          </a:p>
          <a:p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Mictie- en defaecatie adviezen</a:t>
            </a:r>
          </a:p>
          <a:p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Bekkenbodem bij buikdrukverhoging of aandrang</a:t>
            </a:r>
          </a:p>
          <a:p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ADL-adviezen bij gevoel van verzakking</a:t>
            </a:r>
            <a:endParaRPr lang="nl-NL" sz="20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2000" kern="0" dirty="0" smtClean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1600" dirty="0" smtClean="0"/>
          </a:p>
          <a:p>
            <a:pPr lvl="1"/>
            <a:endParaRPr lang="nl-NL" sz="1600" dirty="0"/>
          </a:p>
          <a:p>
            <a:pPr marL="0" indent="0">
              <a:buFontTx/>
              <a:buNone/>
              <a:defRPr/>
            </a:pPr>
            <a:endParaRPr lang="nl-NL" altLang="nl-NL" sz="2000" kern="0" dirty="0" smtClean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nl-NL" altLang="nl-NL" sz="2000" kern="0" dirty="0" smtClean="0">
              <a:solidFill>
                <a:srgbClr val="6D191D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3789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6A68C4-234F-4A12-B767-1C6466B4D9F2}" type="slidenum">
              <a:rPr lang="nl-NL" altLang="nl-NL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nl-NL" altLang="nl-NL" sz="1400" smtClean="0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46038"/>
            <a:ext cx="9144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4000" b="1" dirty="0" smtClean="0">
                <a:solidFill>
                  <a:srgbClr val="891F24"/>
                </a:solidFill>
              </a:rPr>
              <a:t>Emoties </a:t>
            </a:r>
            <a:r>
              <a:rPr lang="nl-NL" altLang="nl-NL" b="1" dirty="0" smtClean="0">
                <a:solidFill>
                  <a:srgbClr val="891F24"/>
                </a:solidFill>
              </a:rPr>
              <a:t> </a:t>
            </a:r>
            <a:endParaRPr lang="nl-NL" altLang="nl-NL" b="1" dirty="0">
              <a:solidFill>
                <a:srgbClr val="891F24"/>
              </a:solidFill>
            </a:endParaRPr>
          </a:p>
        </p:txBody>
      </p:sp>
      <p:pic>
        <p:nvPicPr>
          <p:cNvPr id="12295" name="Picture 15" descr="tf_familie_1024"/>
          <p:cNvPicPr>
            <a:picLocks noChangeAspect="1" noChangeArrowheads="1"/>
          </p:cNvPicPr>
          <p:nvPr/>
        </p:nvPicPr>
        <p:blipFill>
          <a:blip r:embed="rId3">
            <a:lum bright="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85725"/>
            <a:ext cx="13319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Logo Topfysiotherapie-20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8263"/>
            <a:ext cx="93503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hthoek 14"/>
          <p:cNvSpPr/>
          <p:nvPr/>
        </p:nvSpPr>
        <p:spPr>
          <a:xfrm>
            <a:off x="0" y="981075"/>
            <a:ext cx="9144000" cy="287338"/>
          </a:xfrm>
          <a:prstGeom prst="rect">
            <a:avLst/>
          </a:prstGeom>
          <a:solidFill>
            <a:srgbClr val="6D191D"/>
          </a:solidFill>
          <a:ln>
            <a:solidFill>
              <a:srgbClr val="6D19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Tijdelijke aanduiding voor inhoud 5"/>
          <p:cNvSpPr txBox="1">
            <a:spLocks/>
          </p:cNvSpPr>
          <p:nvPr/>
        </p:nvSpPr>
        <p:spPr>
          <a:xfrm>
            <a:off x="366713" y="171132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0" indent="0">
              <a:buNone/>
            </a:pPr>
            <a:r>
              <a:rPr lang="nl-NL" sz="24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Omgaan met </a:t>
            </a:r>
            <a:r>
              <a:rPr lang="nl-NL" sz="24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emoties</a:t>
            </a:r>
          </a:p>
          <a:p>
            <a:pPr marL="0" lvl="0" indent="0">
              <a:buNone/>
            </a:pPr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r>
              <a:rPr lang="nl-NL" sz="24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Nieuwe rol moeder/ vader </a:t>
            </a:r>
            <a:r>
              <a:rPr lang="nl-NL" sz="24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zijn</a:t>
            </a:r>
          </a:p>
          <a:p>
            <a:r>
              <a:rPr lang="nl-NL" sz="24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E</a:t>
            </a:r>
            <a:r>
              <a:rPr lang="nl-NL" sz="24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ventueel </a:t>
            </a:r>
            <a:r>
              <a:rPr lang="nl-NL" sz="24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oude pijn van vroeger is voelbaar</a:t>
            </a:r>
          </a:p>
          <a:p>
            <a:r>
              <a:rPr lang="nl-NL" sz="24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Bekkenbodem </a:t>
            </a:r>
            <a:r>
              <a:rPr lang="nl-NL" sz="24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en buik zijn </a:t>
            </a:r>
            <a:r>
              <a:rPr lang="nl-NL" sz="24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gevoelig voor emoties</a:t>
            </a:r>
          </a:p>
          <a:p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1600" dirty="0" smtClean="0"/>
          </a:p>
          <a:p>
            <a:pPr lvl="1"/>
            <a:endParaRPr lang="nl-NL" sz="1600" dirty="0"/>
          </a:p>
          <a:p>
            <a:pPr marL="0" indent="0">
              <a:buFontTx/>
              <a:buNone/>
              <a:defRPr/>
            </a:pPr>
            <a:endParaRPr lang="nl-NL" altLang="nl-NL" sz="2000" kern="0" dirty="0" smtClean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nl-NL" altLang="nl-NL" sz="2000" kern="0" dirty="0" smtClean="0">
              <a:solidFill>
                <a:srgbClr val="6D191D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5892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2A7D3C-E746-4F01-AAF1-979867A48A14}" type="slidenum">
              <a:rPr lang="nl-NL" altLang="nl-NL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nl-NL" altLang="nl-NL" sz="1400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-149225" y="0"/>
            <a:ext cx="9144000" cy="1023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4000" b="1" dirty="0">
                <a:solidFill>
                  <a:srgbClr val="6D191D"/>
                </a:solidFill>
              </a:rPr>
              <a:t>Vergoeding</a:t>
            </a:r>
          </a:p>
        </p:txBody>
      </p:sp>
      <p:sp>
        <p:nvSpPr>
          <p:cNvPr id="20484" name="Rectangle 9"/>
          <p:cNvSpPr>
            <a:spLocks noChangeArrowheads="1"/>
          </p:cNvSpPr>
          <p:nvPr/>
        </p:nvSpPr>
        <p:spPr bwMode="auto">
          <a:xfrm>
            <a:off x="1371600" y="3357563"/>
            <a:ext cx="6400800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nl-NL" altLang="nl-NL" sz="4400">
              <a:cs typeface="Arial" panose="020B0604020202020204" pitchFamily="34" charset="0"/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46038"/>
            <a:ext cx="9144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4000">
              <a:solidFill>
                <a:srgbClr val="891F24"/>
              </a:solidFill>
            </a:endParaRPr>
          </a:p>
        </p:txBody>
      </p:sp>
      <p:sp>
        <p:nvSpPr>
          <p:cNvPr id="13317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608512"/>
          </a:xfrm>
        </p:spPr>
        <p:txBody>
          <a:bodyPr/>
          <a:lstStyle/>
          <a:p>
            <a:pPr marL="1009650" lvl="1" indent="-609600" eaLnBrk="1" hangingPunct="1">
              <a:buFontTx/>
              <a:buNone/>
            </a:pPr>
            <a:endParaRPr lang="nl-NL" altLang="nl-NL" sz="2400" b="1" smtClean="0">
              <a:solidFill>
                <a:srgbClr val="6D191D"/>
              </a:solidFill>
            </a:endParaRPr>
          </a:p>
          <a:p>
            <a:pPr marL="1009650" lvl="1" indent="-609600" eaLnBrk="1" hangingPunct="1">
              <a:buFontTx/>
              <a:buNone/>
            </a:pPr>
            <a:r>
              <a:rPr lang="nl-NL" altLang="nl-NL" sz="2400" b="1" smtClean="0">
                <a:solidFill>
                  <a:srgbClr val="6D191D"/>
                </a:solidFill>
              </a:rPr>
              <a:t>Fysiotherapie</a:t>
            </a:r>
            <a:r>
              <a:rPr lang="nl-NL" altLang="nl-NL" sz="2400" smtClean="0">
                <a:solidFill>
                  <a:srgbClr val="6D191D"/>
                </a:solidFill>
              </a:rPr>
              <a:t>: </a:t>
            </a:r>
          </a:p>
          <a:p>
            <a:pPr marL="1009650" lvl="1" indent="-609600" eaLnBrk="1" hangingPunct="1">
              <a:buFontTx/>
              <a:buNone/>
            </a:pPr>
            <a:r>
              <a:rPr lang="nl-NL" altLang="nl-NL" sz="1800" smtClean="0">
                <a:solidFill>
                  <a:srgbClr val="6D191D"/>
                </a:solidFill>
              </a:rPr>
              <a:t>	Wordt in het algemeen vergoed uit de aanvullende verzekering, in sommige gevallen  uit de basisverzekering.</a:t>
            </a:r>
          </a:p>
          <a:p>
            <a:pPr marL="1009650" lvl="1" indent="-609600" eaLnBrk="1" hangingPunct="1">
              <a:buFontTx/>
              <a:buNone/>
            </a:pPr>
            <a:r>
              <a:rPr lang="nl-NL" altLang="nl-NL" sz="2400" b="1" smtClean="0">
                <a:solidFill>
                  <a:srgbClr val="6D191D"/>
                </a:solidFill>
              </a:rPr>
              <a:t>Haptotherapie</a:t>
            </a:r>
            <a:r>
              <a:rPr lang="nl-NL" altLang="nl-NL" sz="2400" smtClean="0">
                <a:solidFill>
                  <a:srgbClr val="6D191D"/>
                </a:solidFill>
              </a:rPr>
              <a:t>: </a:t>
            </a:r>
          </a:p>
          <a:p>
            <a:pPr marL="1009650" lvl="1" indent="-609600" eaLnBrk="1" hangingPunct="1">
              <a:buFontTx/>
              <a:buNone/>
            </a:pPr>
            <a:r>
              <a:rPr lang="nl-NL" altLang="nl-NL" sz="1800" smtClean="0">
                <a:solidFill>
                  <a:srgbClr val="6D191D"/>
                </a:solidFill>
              </a:rPr>
              <a:t>	Komt (gedeeltelijk) voor vergoeding in aanmerking vanuit de aanvullende verzekering.</a:t>
            </a:r>
          </a:p>
          <a:p>
            <a:pPr marL="1009650" lvl="1" indent="-609600" eaLnBrk="1" hangingPunct="1">
              <a:buFontTx/>
              <a:buNone/>
            </a:pPr>
            <a:r>
              <a:rPr lang="nl-NL" altLang="nl-NL" sz="2400" b="1" smtClean="0">
                <a:solidFill>
                  <a:srgbClr val="6D191D"/>
                </a:solidFill>
              </a:rPr>
              <a:t>Groepslessen</a:t>
            </a:r>
            <a:r>
              <a:rPr lang="nl-NL" altLang="nl-NL" sz="2400" smtClean="0">
                <a:solidFill>
                  <a:srgbClr val="6D191D"/>
                </a:solidFill>
              </a:rPr>
              <a:t>:</a:t>
            </a:r>
          </a:p>
          <a:p>
            <a:pPr marL="1009650" lvl="1" indent="-609600" eaLnBrk="1" hangingPunct="1">
              <a:buFontTx/>
              <a:buNone/>
            </a:pPr>
            <a:r>
              <a:rPr lang="nl-NL" altLang="nl-NL" sz="1800" smtClean="0">
                <a:solidFill>
                  <a:srgbClr val="6D191D"/>
                </a:solidFill>
              </a:rPr>
              <a:t>	Afhankelijk van uw zorgverzekering kan er vergoeding</a:t>
            </a:r>
          </a:p>
          <a:p>
            <a:pPr marL="1009650" lvl="1" indent="-609600" eaLnBrk="1" hangingPunct="1">
              <a:buFontTx/>
              <a:buNone/>
            </a:pPr>
            <a:r>
              <a:rPr lang="nl-NL" altLang="nl-NL" sz="1800" smtClean="0">
                <a:solidFill>
                  <a:srgbClr val="6D191D"/>
                </a:solidFill>
              </a:rPr>
              <a:t>	mogelijk zijn.</a:t>
            </a:r>
          </a:p>
        </p:txBody>
      </p:sp>
      <p:pic>
        <p:nvPicPr>
          <p:cNvPr id="20487" name="Picture 15" descr="tf_familie_1024"/>
          <p:cNvPicPr>
            <a:picLocks noChangeAspect="1" noChangeArrowheads="1"/>
          </p:cNvPicPr>
          <p:nvPr/>
        </p:nvPicPr>
        <p:blipFill>
          <a:blip r:embed="rId3">
            <a:lum bright="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85725"/>
            <a:ext cx="13319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7" descr="Logo Topfysiotherapie-20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8263"/>
            <a:ext cx="93503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hoek 8"/>
          <p:cNvSpPr/>
          <p:nvPr/>
        </p:nvSpPr>
        <p:spPr>
          <a:xfrm>
            <a:off x="0" y="981075"/>
            <a:ext cx="9144000" cy="287338"/>
          </a:xfrm>
          <a:prstGeom prst="rect">
            <a:avLst/>
          </a:prstGeom>
          <a:solidFill>
            <a:srgbClr val="6D191D"/>
          </a:solidFill>
          <a:ln>
            <a:solidFill>
              <a:srgbClr val="6D19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2A7D3C-E746-4F01-AAF1-979867A48A14}" type="slidenum">
              <a:rPr lang="nl-NL" altLang="nl-NL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nl-NL" altLang="nl-NL" sz="1400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-149225" y="0"/>
            <a:ext cx="9144000" cy="1023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4000" b="1" dirty="0" smtClean="0">
                <a:solidFill>
                  <a:srgbClr val="6D191D"/>
                </a:solidFill>
              </a:rPr>
              <a:t>Vragen</a:t>
            </a:r>
            <a:endParaRPr lang="nl-NL" altLang="nl-NL" sz="4000" b="1" dirty="0">
              <a:solidFill>
                <a:srgbClr val="6D191D"/>
              </a:solidFill>
            </a:endParaRPr>
          </a:p>
        </p:txBody>
      </p:sp>
      <p:sp>
        <p:nvSpPr>
          <p:cNvPr id="20484" name="Rectangle 9"/>
          <p:cNvSpPr>
            <a:spLocks noChangeArrowheads="1"/>
          </p:cNvSpPr>
          <p:nvPr/>
        </p:nvSpPr>
        <p:spPr bwMode="auto">
          <a:xfrm>
            <a:off x="1371600" y="3357563"/>
            <a:ext cx="6400800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nl-NL" altLang="nl-NL" sz="4400">
              <a:cs typeface="Arial" panose="020B0604020202020204" pitchFamily="34" charset="0"/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46038"/>
            <a:ext cx="9144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4000">
              <a:solidFill>
                <a:srgbClr val="891F24"/>
              </a:solidFill>
            </a:endParaRPr>
          </a:p>
        </p:txBody>
      </p:sp>
      <p:sp>
        <p:nvSpPr>
          <p:cNvPr id="13317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608512"/>
          </a:xfrm>
        </p:spPr>
        <p:txBody>
          <a:bodyPr/>
          <a:lstStyle/>
          <a:p>
            <a:pPr marL="1009650" lvl="1" indent="-609600" eaLnBrk="1" hangingPunct="1">
              <a:buFontTx/>
              <a:buNone/>
            </a:pPr>
            <a:endParaRPr lang="nl-NL" altLang="nl-NL" sz="2400" b="1" dirty="0" smtClean="0">
              <a:solidFill>
                <a:srgbClr val="6D191D"/>
              </a:solidFill>
            </a:endParaRPr>
          </a:p>
          <a:p>
            <a:pPr marL="1009650" lvl="1" indent="-609600" eaLnBrk="1" hangingPunct="1">
              <a:buFontTx/>
              <a:buNone/>
            </a:pPr>
            <a:endParaRPr lang="nl-NL" altLang="nl-NL" sz="1800" dirty="0" smtClean="0">
              <a:solidFill>
                <a:srgbClr val="6D191D"/>
              </a:solidFill>
            </a:endParaRPr>
          </a:p>
        </p:txBody>
      </p:sp>
      <p:pic>
        <p:nvPicPr>
          <p:cNvPr id="20487" name="Picture 15" descr="tf_familie_1024"/>
          <p:cNvPicPr>
            <a:picLocks noChangeAspect="1" noChangeArrowheads="1"/>
          </p:cNvPicPr>
          <p:nvPr/>
        </p:nvPicPr>
        <p:blipFill>
          <a:blip r:embed="rId3">
            <a:lum bright="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85725"/>
            <a:ext cx="13319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7" descr="Logo Topfysiotherapie-20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8263"/>
            <a:ext cx="93503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hoek 8"/>
          <p:cNvSpPr/>
          <p:nvPr/>
        </p:nvSpPr>
        <p:spPr>
          <a:xfrm>
            <a:off x="0" y="981075"/>
            <a:ext cx="9144000" cy="287338"/>
          </a:xfrm>
          <a:prstGeom prst="rect">
            <a:avLst/>
          </a:prstGeom>
          <a:solidFill>
            <a:srgbClr val="6D191D"/>
          </a:solidFill>
          <a:ln>
            <a:solidFill>
              <a:srgbClr val="6D19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657" y="1659905"/>
            <a:ext cx="3016236" cy="450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41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5DCFA2-C442-4FE6-9C26-771FD48735A6}" type="slidenum">
              <a:rPr lang="nl-NL" altLang="nl-NL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nl-NL" altLang="nl-NL" sz="1400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0"/>
            <a:ext cx="9144000" cy="1023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1371600" y="3357563"/>
            <a:ext cx="6400800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nl-NL" altLang="nl-NL" sz="4400">
              <a:cs typeface="Arial" panose="020B0604020202020204" pitchFamily="34" charset="0"/>
            </a:endParaRP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46038"/>
            <a:ext cx="9144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4000" dirty="0">
              <a:solidFill>
                <a:srgbClr val="891F24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60851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nl-NL" altLang="nl-NL" sz="2200" b="1" dirty="0" smtClean="0">
                <a:solidFill>
                  <a:srgbClr val="6D191D"/>
                </a:solidFill>
              </a:rPr>
              <a:t>Ans Zanders</a:t>
            </a:r>
          </a:p>
          <a:p>
            <a:pPr eaLnBrk="1" hangingPunct="1"/>
            <a:r>
              <a:rPr lang="nl-NL" altLang="nl-NL" sz="2200" dirty="0">
                <a:solidFill>
                  <a:srgbClr val="6D191D"/>
                </a:solidFill>
              </a:rPr>
              <a:t>Bekkenfysiotherapeut</a:t>
            </a:r>
          </a:p>
          <a:p>
            <a:pPr eaLnBrk="1" hangingPunct="1"/>
            <a:r>
              <a:rPr lang="nl-NL" altLang="nl-NL" sz="2200" dirty="0" smtClean="0">
                <a:solidFill>
                  <a:srgbClr val="6D191D"/>
                </a:solidFill>
              </a:rPr>
              <a:t>Praktijkeigenaar </a:t>
            </a:r>
            <a:r>
              <a:rPr lang="nl-NL" altLang="nl-NL" sz="2200" dirty="0">
                <a:solidFill>
                  <a:srgbClr val="6D191D"/>
                </a:solidFill>
              </a:rPr>
              <a:t>Topfysiotherapie en Haptotherapie de Basis</a:t>
            </a:r>
          </a:p>
          <a:p>
            <a:pPr eaLnBrk="1" hangingPunct="1"/>
            <a:endParaRPr lang="nl-NL" altLang="nl-NL" sz="2200" dirty="0">
              <a:solidFill>
                <a:srgbClr val="6D191D"/>
              </a:solidFill>
            </a:endParaRPr>
          </a:p>
          <a:p>
            <a:pPr marL="0" indent="0" eaLnBrk="1" hangingPunct="1">
              <a:buNone/>
            </a:pPr>
            <a:r>
              <a:rPr lang="nl-NL" altLang="nl-NL" sz="2200" b="1" dirty="0" smtClean="0">
                <a:solidFill>
                  <a:srgbClr val="6D191D"/>
                </a:solidFill>
              </a:rPr>
              <a:t>Daniëlle Schoofs</a:t>
            </a:r>
          </a:p>
          <a:p>
            <a:pPr eaLnBrk="1" hangingPunct="1"/>
            <a:r>
              <a:rPr lang="nl-NL" altLang="nl-NL" sz="2200" dirty="0" smtClean="0">
                <a:solidFill>
                  <a:srgbClr val="6D191D"/>
                </a:solidFill>
              </a:rPr>
              <a:t>Kinderfysiotherapeut</a:t>
            </a:r>
            <a:endParaRPr lang="nl-NL" altLang="nl-NL" sz="2200" dirty="0">
              <a:solidFill>
                <a:srgbClr val="6D191D"/>
              </a:solidFill>
            </a:endParaRPr>
          </a:p>
          <a:p>
            <a:pPr eaLnBrk="1" hangingPunct="1"/>
            <a:r>
              <a:rPr lang="nl-NL" altLang="nl-NL" sz="2200" dirty="0" smtClean="0">
                <a:solidFill>
                  <a:srgbClr val="6D191D"/>
                </a:solidFill>
              </a:rPr>
              <a:t>Werkzaam bij </a:t>
            </a:r>
          </a:p>
          <a:p>
            <a:pPr lvl="1" eaLnBrk="1" hangingPunct="1"/>
            <a:r>
              <a:rPr lang="nl-NL" altLang="nl-NL" sz="2200" dirty="0" smtClean="0">
                <a:solidFill>
                  <a:srgbClr val="6D191D"/>
                </a:solidFill>
              </a:rPr>
              <a:t>Topfysiotherapie </a:t>
            </a:r>
            <a:r>
              <a:rPr lang="nl-NL" altLang="nl-NL" sz="2200" dirty="0">
                <a:solidFill>
                  <a:srgbClr val="6D191D"/>
                </a:solidFill>
              </a:rPr>
              <a:t>en Haptotherapie de </a:t>
            </a:r>
            <a:r>
              <a:rPr lang="nl-NL" altLang="nl-NL" sz="2200" dirty="0" smtClean="0">
                <a:solidFill>
                  <a:srgbClr val="6D191D"/>
                </a:solidFill>
              </a:rPr>
              <a:t>Basis</a:t>
            </a:r>
          </a:p>
          <a:p>
            <a:pPr lvl="1" eaLnBrk="1" hangingPunct="1"/>
            <a:r>
              <a:rPr lang="nl-NL" altLang="nl-NL" sz="2200" dirty="0" smtClean="0">
                <a:solidFill>
                  <a:srgbClr val="6D191D"/>
                </a:solidFill>
              </a:rPr>
              <a:t>Fysiotherapie De Beemden Heeze</a:t>
            </a:r>
          </a:p>
          <a:p>
            <a:pPr eaLnBrk="1" hangingPunct="1"/>
            <a:endParaRPr lang="nl-NL" altLang="nl-NL" sz="2000" dirty="0">
              <a:solidFill>
                <a:srgbClr val="6D191D"/>
              </a:solidFill>
            </a:endParaRPr>
          </a:p>
          <a:p>
            <a:pPr marL="609600" indent="-609600" eaLnBrk="1" hangingPunct="1"/>
            <a:endParaRPr lang="nl-NL" altLang="nl-NL" sz="2400" dirty="0" smtClean="0">
              <a:solidFill>
                <a:srgbClr val="6D191D"/>
              </a:solidFill>
            </a:endParaRPr>
          </a:p>
          <a:p>
            <a:pPr marL="609600" indent="-609600" eaLnBrk="1" hangingPunct="1"/>
            <a:endParaRPr lang="nl-NL" altLang="nl-NL" sz="2400" dirty="0" smtClean="0">
              <a:solidFill>
                <a:srgbClr val="6D191D"/>
              </a:solidFill>
            </a:endParaRPr>
          </a:p>
          <a:p>
            <a:pPr marL="609600" indent="-609600" eaLnBrk="1" hangingPunct="1"/>
            <a:endParaRPr lang="nl-NL" altLang="nl-NL" dirty="0" smtClean="0">
              <a:solidFill>
                <a:srgbClr val="6D191D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nl-NL" altLang="nl-NL" dirty="0" smtClean="0">
              <a:solidFill>
                <a:srgbClr val="6D191D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nl-NL" altLang="nl-NL" sz="2800" dirty="0" smtClean="0">
              <a:solidFill>
                <a:srgbClr val="6D191D"/>
              </a:solidFill>
            </a:endParaRPr>
          </a:p>
        </p:txBody>
      </p:sp>
      <p:pic>
        <p:nvPicPr>
          <p:cNvPr id="10247" name="Picture 15" descr="tf_familie_1024"/>
          <p:cNvPicPr>
            <a:picLocks noChangeAspect="1" noChangeArrowheads="1"/>
          </p:cNvPicPr>
          <p:nvPr/>
        </p:nvPicPr>
        <p:blipFill>
          <a:blip r:embed="rId3">
            <a:lum bright="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85725"/>
            <a:ext cx="13319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 descr="Logo Topfysiotherapie-20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8263"/>
            <a:ext cx="93503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hoek 8"/>
          <p:cNvSpPr/>
          <p:nvPr/>
        </p:nvSpPr>
        <p:spPr>
          <a:xfrm>
            <a:off x="0" y="981075"/>
            <a:ext cx="9144000" cy="287338"/>
          </a:xfrm>
          <a:prstGeom prst="rect">
            <a:avLst/>
          </a:prstGeom>
          <a:solidFill>
            <a:srgbClr val="6D191D"/>
          </a:solidFill>
          <a:ln>
            <a:solidFill>
              <a:srgbClr val="6D19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52400" y="198438"/>
            <a:ext cx="9144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4000" b="1" dirty="0" smtClean="0">
                <a:solidFill>
                  <a:srgbClr val="891F24"/>
                </a:solidFill>
              </a:rPr>
              <a:t>Wie zijn wij?</a:t>
            </a:r>
            <a:endParaRPr lang="nl-NL" altLang="nl-NL" sz="4000" dirty="0">
              <a:solidFill>
                <a:srgbClr val="891F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109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061CA8-0756-47FB-9B62-21F70AFF9CA2}" type="slidenum">
              <a:rPr lang="nl-NL" altLang="nl-NL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nl-NL" altLang="nl-NL" sz="1400" smtClean="0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0"/>
            <a:ext cx="9144000" cy="1023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1371600" y="3357563"/>
            <a:ext cx="6400800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nl-NL" altLang="nl-NL" sz="4400">
              <a:cs typeface="Arial" panose="020B0604020202020204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6038"/>
            <a:ext cx="9144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4000" b="1" dirty="0">
                <a:solidFill>
                  <a:srgbClr val="891F24"/>
                </a:solidFill>
              </a:rPr>
              <a:t>D</a:t>
            </a:r>
            <a:r>
              <a:rPr lang="nl-NL" altLang="nl-NL" sz="4000" b="1" dirty="0" smtClean="0">
                <a:solidFill>
                  <a:srgbClr val="891F24"/>
                </a:solidFill>
              </a:rPr>
              <a:t>e </a:t>
            </a:r>
            <a:r>
              <a:rPr lang="nl-NL" altLang="nl-NL" sz="4000" b="1" dirty="0">
                <a:solidFill>
                  <a:srgbClr val="891F24"/>
                </a:solidFill>
              </a:rPr>
              <a:t>Basis</a:t>
            </a:r>
            <a:endParaRPr lang="nl-NL" altLang="nl-NL" sz="4000" dirty="0">
              <a:solidFill>
                <a:srgbClr val="891F24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608512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nl-NL" altLang="nl-NL" sz="2200" dirty="0" smtClean="0">
                <a:solidFill>
                  <a:srgbClr val="6D191D"/>
                </a:solidFill>
              </a:rPr>
              <a:t>Algemene fysiotherapie</a:t>
            </a:r>
          </a:p>
          <a:p>
            <a:pPr marL="609600" indent="-609600" eaLnBrk="1" hangingPunct="1">
              <a:defRPr/>
            </a:pPr>
            <a:r>
              <a:rPr lang="nl-NL" altLang="nl-NL" sz="2200" dirty="0" smtClean="0">
                <a:solidFill>
                  <a:srgbClr val="6D191D"/>
                </a:solidFill>
              </a:rPr>
              <a:t>Bekkenfysiotherapie</a:t>
            </a:r>
          </a:p>
          <a:p>
            <a:pPr marL="609600" indent="-609600" eaLnBrk="1" hangingPunct="1">
              <a:defRPr/>
            </a:pPr>
            <a:r>
              <a:rPr lang="nl-NL" altLang="nl-NL" sz="2200" dirty="0" smtClean="0">
                <a:solidFill>
                  <a:srgbClr val="6D191D"/>
                </a:solidFill>
              </a:rPr>
              <a:t>Haptotherapie</a:t>
            </a:r>
          </a:p>
          <a:p>
            <a:pPr marL="609600" indent="-609600" eaLnBrk="1" hangingPunct="1">
              <a:defRPr/>
            </a:pPr>
            <a:r>
              <a:rPr lang="nl-NL" altLang="nl-NL" sz="2200" dirty="0" smtClean="0">
                <a:solidFill>
                  <a:srgbClr val="6D191D"/>
                </a:solidFill>
              </a:rPr>
              <a:t>Psychosomatische fysiotherapie</a:t>
            </a:r>
          </a:p>
          <a:p>
            <a:pPr marL="609600" indent="-609600" eaLnBrk="1" hangingPunct="1">
              <a:defRPr/>
            </a:pPr>
            <a:r>
              <a:rPr lang="nl-NL" altLang="nl-NL" sz="2200" dirty="0" smtClean="0">
                <a:solidFill>
                  <a:srgbClr val="6D191D"/>
                </a:solidFill>
              </a:rPr>
              <a:t>Kinderfysiotherapie</a:t>
            </a:r>
          </a:p>
          <a:p>
            <a:pPr marL="609600" indent="-609600" eaLnBrk="1" hangingPunct="1">
              <a:defRPr/>
            </a:pPr>
            <a:r>
              <a:rPr lang="nl-NL" altLang="nl-NL" sz="2200" dirty="0" smtClean="0">
                <a:solidFill>
                  <a:srgbClr val="6D191D"/>
                </a:solidFill>
              </a:rPr>
              <a:t>Kinderbekkenfysiotherapie</a:t>
            </a:r>
          </a:p>
          <a:p>
            <a:pPr marL="609600" indent="-609600" eaLnBrk="1" hangingPunct="1">
              <a:defRPr/>
            </a:pPr>
            <a:r>
              <a:rPr lang="nl-NL" altLang="nl-NL" sz="2200" dirty="0" smtClean="0">
                <a:solidFill>
                  <a:srgbClr val="6D191D"/>
                </a:solidFill>
              </a:rPr>
              <a:t>Zwangerschapsbegeleiding: </a:t>
            </a:r>
          </a:p>
          <a:p>
            <a:pPr marL="1009650" lvl="1" indent="-609600" eaLnBrk="1" hangingPunct="1">
              <a:defRPr/>
            </a:pPr>
            <a:r>
              <a:rPr lang="nl-NL" altLang="nl-NL" sz="2200" dirty="0" err="1" smtClean="0">
                <a:solidFill>
                  <a:srgbClr val="6D191D"/>
                </a:solidFill>
              </a:rPr>
              <a:t>ZwangerFit</a:t>
            </a:r>
            <a:r>
              <a:rPr lang="nl-NL" altLang="nl-NL" sz="2200" dirty="0" smtClean="0">
                <a:solidFill>
                  <a:srgbClr val="6D191D"/>
                </a:solidFill>
              </a:rPr>
              <a:t>®</a:t>
            </a:r>
          </a:p>
          <a:p>
            <a:pPr marL="1009650" lvl="1" indent="-609600" eaLnBrk="1" hangingPunct="1">
              <a:defRPr/>
            </a:pPr>
            <a:r>
              <a:rPr lang="nl-NL" altLang="nl-NL" sz="2200" dirty="0" smtClean="0">
                <a:solidFill>
                  <a:srgbClr val="6D191D"/>
                </a:solidFill>
              </a:rPr>
              <a:t>Zwanger </a:t>
            </a:r>
            <a:r>
              <a:rPr lang="nl-NL" altLang="nl-NL" sz="2200" dirty="0">
                <a:solidFill>
                  <a:srgbClr val="6D191D"/>
                </a:solidFill>
              </a:rPr>
              <a:t>&amp;</a:t>
            </a:r>
            <a:r>
              <a:rPr lang="nl-NL" altLang="nl-NL" sz="2200" dirty="0" smtClean="0">
                <a:solidFill>
                  <a:srgbClr val="6D191D"/>
                </a:solidFill>
              </a:rPr>
              <a:t> zo</a:t>
            </a:r>
          </a:p>
          <a:p>
            <a:pPr marL="609600" indent="-609600" eaLnBrk="1" hangingPunct="1">
              <a:defRPr/>
            </a:pPr>
            <a:r>
              <a:rPr lang="nl-NL" altLang="nl-NL" sz="2200" dirty="0" smtClean="0">
                <a:solidFill>
                  <a:srgbClr val="6D191D"/>
                </a:solidFill>
              </a:rPr>
              <a:t>Begeleiding moeder en kind</a:t>
            </a:r>
          </a:p>
          <a:p>
            <a:pPr marL="1009650" lvl="1" indent="-609600" eaLnBrk="1" hangingPunct="1">
              <a:defRPr/>
            </a:pPr>
            <a:r>
              <a:rPr lang="nl-NL" altLang="nl-NL" sz="2200" dirty="0" smtClean="0">
                <a:solidFill>
                  <a:srgbClr val="6D191D"/>
                </a:solidFill>
              </a:rPr>
              <a:t>Baby &amp; zo </a:t>
            </a:r>
          </a:p>
          <a:p>
            <a:pPr marL="609600" indent="-609600" eaLnBrk="1" hangingPunct="1">
              <a:defRPr/>
            </a:pPr>
            <a:r>
              <a:rPr lang="nl-NL" altLang="nl-NL" sz="2200" dirty="0" err="1" smtClean="0">
                <a:solidFill>
                  <a:srgbClr val="6D191D"/>
                </a:solidFill>
              </a:rPr>
              <a:t>Mindfulness</a:t>
            </a:r>
            <a:r>
              <a:rPr lang="nl-NL" altLang="nl-NL" sz="2200" dirty="0" smtClean="0">
                <a:solidFill>
                  <a:srgbClr val="6D191D"/>
                </a:solidFill>
              </a:rPr>
              <a:t> training</a:t>
            </a:r>
          </a:p>
          <a:p>
            <a:pPr marL="609600" indent="-609600" eaLnBrk="1" hangingPunct="1">
              <a:defRPr/>
            </a:pPr>
            <a:endParaRPr lang="nl-NL" altLang="nl-NL" sz="2400" dirty="0" smtClean="0">
              <a:solidFill>
                <a:srgbClr val="6D191D"/>
              </a:solidFill>
            </a:endParaRPr>
          </a:p>
          <a:p>
            <a:pPr marL="609600" indent="-609600" eaLnBrk="1" hangingPunct="1">
              <a:defRPr/>
            </a:pPr>
            <a:endParaRPr lang="nl-NL" altLang="nl-NL" dirty="0" smtClean="0">
              <a:solidFill>
                <a:srgbClr val="6D191D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endParaRPr lang="nl-NL" altLang="nl-NL" dirty="0" smtClean="0">
              <a:solidFill>
                <a:srgbClr val="6D191D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endParaRPr lang="nl-NL" altLang="nl-NL" sz="2800" dirty="0" smtClean="0">
              <a:solidFill>
                <a:srgbClr val="6D191D"/>
              </a:solidFill>
            </a:endParaRPr>
          </a:p>
        </p:txBody>
      </p:sp>
      <p:pic>
        <p:nvPicPr>
          <p:cNvPr id="6151" name="Picture 15" descr="tf_familie_1024"/>
          <p:cNvPicPr>
            <a:picLocks noChangeAspect="1" noChangeArrowheads="1"/>
          </p:cNvPicPr>
          <p:nvPr/>
        </p:nvPicPr>
        <p:blipFill>
          <a:blip r:embed="rId3">
            <a:lum bright="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85725"/>
            <a:ext cx="13319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Logo Topfysiotherapie-20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8263"/>
            <a:ext cx="93503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hoek 8"/>
          <p:cNvSpPr/>
          <p:nvPr/>
        </p:nvSpPr>
        <p:spPr>
          <a:xfrm>
            <a:off x="0" y="981075"/>
            <a:ext cx="9144000" cy="287338"/>
          </a:xfrm>
          <a:prstGeom prst="rect">
            <a:avLst/>
          </a:prstGeom>
          <a:solidFill>
            <a:srgbClr val="6D191D"/>
          </a:solidFill>
          <a:ln>
            <a:solidFill>
              <a:srgbClr val="6D19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nl-NL" altLang="nl-NL" sz="2200" dirty="0" smtClean="0">
                <a:solidFill>
                  <a:srgbClr val="6D191D"/>
                </a:solidFill>
              </a:rPr>
              <a:t>Multidisciplinaire centrum: </a:t>
            </a:r>
          </a:p>
          <a:p>
            <a:pPr marL="0" indent="0">
              <a:buFontTx/>
              <a:buNone/>
              <a:defRPr/>
            </a:pPr>
            <a:r>
              <a:rPr lang="nl-NL" altLang="nl-NL" sz="2200" i="1" dirty="0" smtClean="0">
                <a:solidFill>
                  <a:srgbClr val="6D191D"/>
                </a:solidFill>
              </a:rPr>
              <a:t>de Basis</a:t>
            </a:r>
            <a:r>
              <a:rPr lang="nl-NL" altLang="nl-NL" sz="2200" dirty="0" smtClean="0">
                <a:solidFill>
                  <a:srgbClr val="6D191D"/>
                </a:solidFill>
              </a:rPr>
              <a:t>, voor optimale zorg, met o.a.:</a:t>
            </a:r>
          </a:p>
          <a:p>
            <a:pPr marL="0" indent="0">
              <a:buFontTx/>
              <a:buNone/>
              <a:defRPr/>
            </a:pPr>
            <a:endParaRPr lang="nl-NL" altLang="nl-NL" sz="2200" dirty="0" smtClean="0">
              <a:solidFill>
                <a:srgbClr val="6D191D"/>
              </a:solidFill>
            </a:endParaRPr>
          </a:p>
          <a:p>
            <a:pPr>
              <a:defRPr/>
            </a:pPr>
            <a:r>
              <a:rPr lang="nl-NL" sz="2200" dirty="0" smtClean="0">
                <a:solidFill>
                  <a:srgbClr val="6D191D"/>
                </a:solidFill>
              </a:rPr>
              <a:t>Verloskundigenpraktijk Weert </a:t>
            </a:r>
            <a:r>
              <a:rPr lang="nl-NL" sz="1800" dirty="0" smtClean="0">
                <a:solidFill>
                  <a:srgbClr val="6D191D"/>
                </a:solidFill>
              </a:rPr>
              <a:t>(</a:t>
            </a:r>
            <a:r>
              <a:rPr lang="nl-NL" sz="1800" dirty="0" smtClean="0">
                <a:solidFill>
                  <a:srgbClr val="6D191D"/>
                </a:solidFill>
                <a:hlinkClick r:id="rId2"/>
              </a:rPr>
              <a:t>www.verloskundigenpraktijkweert.nl</a:t>
            </a:r>
            <a:r>
              <a:rPr lang="nl-NL" sz="1800" dirty="0" smtClean="0">
                <a:solidFill>
                  <a:srgbClr val="6D191D"/>
                </a:solidFill>
              </a:rPr>
              <a:t>)</a:t>
            </a:r>
          </a:p>
          <a:p>
            <a:pPr>
              <a:defRPr/>
            </a:pPr>
            <a:r>
              <a:rPr lang="nl-NL" sz="2200" dirty="0" smtClean="0">
                <a:solidFill>
                  <a:srgbClr val="6D191D"/>
                </a:solidFill>
              </a:rPr>
              <a:t>Yoga Irene </a:t>
            </a:r>
            <a:r>
              <a:rPr lang="nl-NL" sz="2200" dirty="0" err="1" smtClean="0">
                <a:solidFill>
                  <a:srgbClr val="6D191D"/>
                </a:solidFill>
              </a:rPr>
              <a:t>Poell</a:t>
            </a:r>
            <a:r>
              <a:rPr lang="nl-NL" sz="2200" dirty="0" smtClean="0">
                <a:solidFill>
                  <a:srgbClr val="6D191D"/>
                </a:solidFill>
              </a:rPr>
              <a:t> </a:t>
            </a:r>
            <a:r>
              <a:rPr lang="nl-NL" sz="1800" dirty="0" smtClean="0">
                <a:solidFill>
                  <a:srgbClr val="6D191D"/>
                </a:solidFill>
              </a:rPr>
              <a:t>(</a:t>
            </a:r>
            <a:r>
              <a:rPr lang="nl-NL" sz="1800" dirty="0" smtClean="0">
                <a:solidFill>
                  <a:srgbClr val="6D191D"/>
                </a:solidFill>
                <a:hlinkClick r:id="rId3"/>
              </a:rPr>
              <a:t>www.yogairenepoell.nl</a:t>
            </a:r>
            <a:r>
              <a:rPr lang="nl-NL" sz="1800" dirty="0" smtClean="0">
                <a:solidFill>
                  <a:srgbClr val="6D191D"/>
                </a:solidFill>
              </a:rPr>
              <a:t>)</a:t>
            </a:r>
          </a:p>
          <a:p>
            <a:pPr>
              <a:defRPr/>
            </a:pPr>
            <a:r>
              <a:rPr lang="nl-NL" sz="2200" dirty="0" err="1" smtClean="0">
                <a:solidFill>
                  <a:srgbClr val="6D191D"/>
                </a:solidFill>
              </a:rPr>
              <a:t>Doula</a:t>
            </a:r>
            <a:r>
              <a:rPr lang="nl-NL" sz="2200" dirty="0" smtClean="0">
                <a:solidFill>
                  <a:srgbClr val="6D191D"/>
                </a:solidFill>
              </a:rPr>
              <a:t> en </a:t>
            </a:r>
            <a:r>
              <a:rPr lang="nl-NL" sz="2200" dirty="0" err="1" smtClean="0">
                <a:solidFill>
                  <a:srgbClr val="6D191D"/>
                </a:solidFill>
              </a:rPr>
              <a:t>Hypnobirthing</a:t>
            </a:r>
            <a:r>
              <a:rPr lang="nl-NL" sz="2200" dirty="0" smtClean="0">
                <a:solidFill>
                  <a:srgbClr val="6D191D"/>
                </a:solidFill>
              </a:rPr>
              <a:t>-docente Iris van Schaick</a:t>
            </a:r>
          </a:p>
          <a:p>
            <a:pPr marL="400050" lvl="1" indent="0">
              <a:buNone/>
              <a:defRPr/>
            </a:pPr>
            <a:r>
              <a:rPr lang="nl-NL" sz="1800" dirty="0" smtClean="0">
                <a:solidFill>
                  <a:srgbClr val="6D191D"/>
                </a:solidFill>
              </a:rPr>
              <a:t>(</a:t>
            </a:r>
            <a:r>
              <a:rPr lang="nl-NL" sz="1800" dirty="0" smtClean="0">
                <a:solidFill>
                  <a:srgbClr val="6D191D"/>
                </a:solidFill>
                <a:hlinkClick r:id="rId4" tooltip="Doula Iris"/>
              </a:rPr>
              <a:t>www.doula-iris.nl</a:t>
            </a:r>
            <a:r>
              <a:rPr lang="nl-NL" sz="1800" dirty="0" smtClean="0">
                <a:solidFill>
                  <a:srgbClr val="6D191D"/>
                </a:solidFill>
              </a:rPr>
              <a:t>)</a:t>
            </a:r>
          </a:p>
          <a:p>
            <a:pPr marL="0" indent="0">
              <a:buNone/>
              <a:defRPr/>
            </a:pPr>
            <a:endParaRPr lang="nl-NL" altLang="nl-NL" sz="2000" dirty="0">
              <a:solidFill>
                <a:srgbClr val="6D191D"/>
              </a:solidFill>
            </a:endParaRPr>
          </a:p>
          <a:p>
            <a:pPr marL="0" indent="0">
              <a:buFontTx/>
              <a:buNone/>
              <a:defRPr/>
            </a:pPr>
            <a:endParaRPr lang="nl-NL" altLang="nl-NL" sz="2000" dirty="0" smtClean="0">
              <a:solidFill>
                <a:srgbClr val="6D191D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0" y="981075"/>
            <a:ext cx="9144000" cy="287338"/>
          </a:xfrm>
          <a:prstGeom prst="rect">
            <a:avLst/>
          </a:prstGeom>
          <a:solidFill>
            <a:srgbClr val="6D191D"/>
          </a:solidFill>
          <a:ln>
            <a:solidFill>
              <a:srgbClr val="6D19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46038"/>
            <a:ext cx="9144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4000" b="1" dirty="0">
                <a:solidFill>
                  <a:srgbClr val="891F24"/>
                </a:solidFill>
              </a:rPr>
              <a:t>De Basis</a:t>
            </a:r>
            <a:endParaRPr lang="nl-NL" altLang="nl-NL" sz="4000" dirty="0">
              <a:solidFill>
                <a:srgbClr val="891F24"/>
              </a:solidFill>
            </a:endParaRPr>
          </a:p>
        </p:txBody>
      </p:sp>
      <p:pic>
        <p:nvPicPr>
          <p:cNvPr id="8197" name="Picture 15" descr="tf_familie_1024"/>
          <p:cNvPicPr>
            <a:picLocks noChangeAspect="1" noChangeArrowheads="1"/>
          </p:cNvPicPr>
          <p:nvPr/>
        </p:nvPicPr>
        <p:blipFill>
          <a:blip r:embed="rId5">
            <a:lum bright="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85725"/>
            <a:ext cx="13319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8" descr="Logo Topfysiotherapie-200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8263"/>
            <a:ext cx="93503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6A68C4-234F-4A12-B767-1C6466B4D9F2}" type="slidenum">
              <a:rPr lang="nl-NL" altLang="nl-NL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nl-NL" altLang="nl-NL" sz="1400" smtClean="0"/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1371600" y="3357563"/>
            <a:ext cx="6400800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nl-NL" altLang="nl-NL" sz="4400">
              <a:cs typeface="Arial" panose="020B0604020202020204" pitchFamily="34" charset="0"/>
            </a:endParaRP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46038"/>
            <a:ext cx="9144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4000" b="1" dirty="0" smtClean="0">
                <a:solidFill>
                  <a:srgbClr val="891F24"/>
                </a:solidFill>
              </a:rPr>
              <a:t>Bekkenfysiotherapie </a:t>
            </a:r>
            <a:endParaRPr lang="nl-NL" altLang="nl-NL" sz="4000" b="1" dirty="0">
              <a:solidFill>
                <a:srgbClr val="891F24"/>
              </a:solidFill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6791"/>
            <a:ext cx="8229600" cy="4910683"/>
          </a:xfrm>
        </p:spPr>
        <p:txBody>
          <a:bodyPr/>
          <a:lstStyle/>
          <a:p>
            <a:pPr marL="1866900" lvl="3" indent="-609600" eaLnBrk="1" hangingPunct="1">
              <a:buFontTx/>
              <a:buNone/>
              <a:defRPr/>
            </a:pPr>
            <a:endParaRPr lang="nl-NL" altLang="nl-NL" dirty="0" smtClean="0">
              <a:solidFill>
                <a:srgbClr val="6D191D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nl-NL" altLang="nl-NL" sz="2000" b="1" dirty="0" smtClean="0">
                <a:solidFill>
                  <a:srgbClr val="6D191D"/>
                </a:solidFill>
              </a:rPr>
              <a:t>Bekkenfysiotherapie </a:t>
            </a:r>
            <a:r>
              <a:rPr lang="nl-NL" altLang="nl-NL" sz="2000" dirty="0" smtClean="0">
                <a:solidFill>
                  <a:srgbClr val="6D191D"/>
                </a:solidFill>
              </a:rPr>
              <a:t>bij:</a:t>
            </a:r>
          </a:p>
          <a:p>
            <a:pPr marL="609600" indent="-609600" eaLnBrk="1" hangingPunct="1">
              <a:buFontTx/>
              <a:buNone/>
              <a:defRPr/>
            </a:pPr>
            <a:endParaRPr lang="nl-NL" altLang="nl-NL" sz="2000" dirty="0" smtClean="0">
              <a:solidFill>
                <a:srgbClr val="6D191D"/>
              </a:solidFill>
            </a:endParaRPr>
          </a:p>
          <a:p>
            <a:pPr marL="609600" indent="-609600"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sz="2000" dirty="0" smtClean="0">
                <a:solidFill>
                  <a:srgbClr val="6D191D"/>
                </a:solidFill>
              </a:rPr>
              <a:t>Urineverlies of problemen met plassen</a:t>
            </a:r>
          </a:p>
          <a:p>
            <a:pPr marL="609600" indent="-609600"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sz="2000" dirty="0">
                <a:solidFill>
                  <a:srgbClr val="6D191D"/>
                </a:solidFill>
              </a:rPr>
              <a:t>K</a:t>
            </a:r>
            <a:r>
              <a:rPr lang="nl-NL" altLang="nl-NL" sz="2000" dirty="0" smtClean="0">
                <a:solidFill>
                  <a:srgbClr val="6D191D"/>
                </a:solidFill>
              </a:rPr>
              <a:t>lachten bekken rondom zwangerschap</a:t>
            </a:r>
          </a:p>
          <a:p>
            <a:pPr marL="609600" indent="-609600"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sz="2000" dirty="0" smtClean="0">
                <a:solidFill>
                  <a:srgbClr val="6D191D"/>
                </a:solidFill>
              </a:rPr>
              <a:t>Buikpijn</a:t>
            </a:r>
          </a:p>
          <a:p>
            <a:pPr marL="609600" indent="-609600"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sz="2000" dirty="0" smtClean="0">
                <a:solidFill>
                  <a:srgbClr val="6D191D"/>
                </a:solidFill>
              </a:rPr>
              <a:t>Obstipatie klachten</a:t>
            </a:r>
          </a:p>
          <a:p>
            <a:pPr marL="609600" indent="-609600"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sz="2000" dirty="0" smtClean="0">
                <a:solidFill>
                  <a:srgbClr val="6D191D"/>
                </a:solidFill>
              </a:rPr>
              <a:t>Seksuele klachten</a:t>
            </a:r>
          </a:p>
          <a:p>
            <a:pPr marL="609600" indent="-609600"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sz="2000" dirty="0" smtClean="0">
                <a:solidFill>
                  <a:srgbClr val="6D191D"/>
                </a:solidFill>
              </a:rPr>
              <a:t>Klachten na gynaecologische of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altLang="nl-NL" sz="2000" dirty="0">
                <a:solidFill>
                  <a:srgbClr val="6D191D"/>
                </a:solidFill>
              </a:rPr>
              <a:t> </a:t>
            </a:r>
            <a:r>
              <a:rPr lang="nl-NL" altLang="nl-NL" sz="2000" dirty="0" smtClean="0">
                <a:solidFill>
                  <a:srgbClr val="6D191D"/>
                </a:solidFill>
              </a:rPr>
              <a:t>        urologische operaties</a:t>
            </a:r>
          </a:p>
          <a:p>
            <a:pPr marL="1009650" lvl="1" indent="-609600" eaLnBrk="1" hangingPunct="1">
              <a:buFontTx/>
              <a:buNone/>
              <a:defRPr/>
            </a:pPr>
            <a:r>
              <a:rPr lang="nl-NL" altLang="nl-NL" sz="2400" dirty="0">
                <a:solidFill>
                  <a:srgbClr val="6D191D"/>
                </a:solidFill>
              </a:rPr>
              <a:t>	</a:t>
            </a:r>
            <a:endParaRPr lang="nl-NL" altLang="nl-NL" sz="2400" dirty="0" smtClean="0">
              <a:solidFill>
                <a:srgbClr val="6D191D"/>
              </a:solidFill>
            </a:endParaRPr>
          </a:p>
        </p:txBody>
      </p:sp>
      <p:pic>
        <p:nvPicPr>
          <p:cNvPr id="12295" name="Picture 15" descr="tf_familie_1024"/>
          <p:cNvPicPr>
            <a:picLocks noChangeAspect="1" noChangeArrowheads="1"/>
          </p:cNvPicPr>
          <p:nvPr/>
        </p:nvPicPr>
        <p:blipFill>
          <a:blip r:embed="rId3">
            <a:lum bright="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85725"/>
            <a:ext cx="13319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Logo Topfysiotherapie-20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8263"/>
            <a:ext cx="93503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3" y="3638550"/>
            <a:ext cx="24384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hthoek 14"/>
          <p:cNvSpPr/>
          <p:nvPr/>
        </p:nvSpPr>
        <p:spPr>
          <a:xfrm>
            <a:off x="0" y="981075"/>
            <a:ext cx="9144000" cy="287338"/>
          </a:xfrm>
          <a:prstGeom prst="rect">
            <a:avLst/>
          </a:prstGeom>
          <a:solidFill>
            <a:srgbClr val="6D191D"/>
          </a:solidFill>
          <a:ln>
            <a:solidFill>
              <a:srgbClr val="6D19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6A68C4-234F-4A12-B767-1C6466B4D9F2}" type="slidenum">
              <a:rPr lang="nl-NL" altLang="nl-NL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nl-NL" altLang="nl-NL" sz="1400" smtClean="0"/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1371600" y="3357563"/>
            <a:ext cx="6400800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nl-NL" altLang="nl-NL" sz="4400">
              <a:cs typeface="Arial" panose="020B0604020202020204" pitchFamily="34" charset="0"/>
            </a:endParaRP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46038"/>
            <a:ext cx="9144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4000" b="1" dirty="0" smtClean="0">
                <a:solidFill>
                  <a:srgbClr val="891F24"/>
                </a:solidFill>
              </a:rPr>
              <a:t>De anatomie </a:t>
            </a:r>
            <a:endParaRPr lang="nl-NL" altLang="nl-NL" sz="4000" b="1" dirty="0">
              <a:solidFill>
                <a:srgbClr val="891F24"/>
              </a:solidFill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6791"/>
            <a:ext cx="8229600" cy="4910683"/>
          </a:xfrm>
        </p:spPr>
        <p:txBody>
          <a:bodyPr/>
          <a:lstStyle/>
          <a:p>
            <a:pPr marL="1866900" lvl="3" indent="-609600" eaLnBrk="1" hangingPunct="1">
              <a:buFontTx/>
              <a:buNone/>
              <a:defRPr/>
            </a:pPr>
            <a:endParaRPr lang="nl-NL" altLang="nl-NL" dirty="0" smtClean="0">
              <a:solidFill>
                <a:srgbClr val="6D191D"/>
              </a:solidFill>
            </a:endParaRPr>
          </a:p>
        </p:txBody>
      </p:sp>
      <p:pic>
        <p:nvPicPr>
          <p:cNvPr id="12295" name="Picture 15" descr="tf_familie_1024"/>
          <p:cNvPicPr>
            <a:picLocks noChangeAspect="1" noChangeArrowheads="1"/>
          </p:cNvPicPr>
          <p:nvPr/>
        </p:nvPicPr>
        <p:blipFill>
          <a:blip r:embed="rId4">
            <a:lum bright="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85725"/>
            <a:ext cx="13319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Logo Topfysiotherapie-20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8263"/>
            <a:ext cx="93503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hthoek 14"/>
          <p:cNvSpPr/>
          <p:nvPr/>
        </p:nvSpPr>
        <p:spPr>
          <a:xfrm>
            <a:off x="0" y="981075"/>
            <a:ext cx="9144000" cy="287338"/>
          </a:xfrm>
          <a:prstGeom prst="rect">
            <a:avLst/>
          </a:prstGeom>
          <a:solidFill>
            <a:srgbClr val="6D191D"/>
          </a:solidFill>
          <a:ln>
            <a:solidFill>
              <a:srgbClr val="6D19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483705"/>
              </p:ext>
            </p:extLst>
          </p:nvPr>
        </p:nvGraphicFramePr>
        <p:xfrm>
          <a:off x="92075" y="92075"/>
          <a:ext cx="13335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ackager Shell-object" showAsIcon="1" r:id="rId6" imgW="1332720" imgH="491040" progId="Package">
                  <p:embed/>
                </p:oleObj>
              </mc:Choice>
              <mc:Fallback>
                <p:oleObj name="Packager Shell-object" showAsIcon="1" r:id="rId6" imgW="1332720" imgH="49104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333500" cy="49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Afbeelding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33" y="1874979"/>
            <a:ext cx="8859133" cy="443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515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5DCFA2-C442-4FE6-9C26-771FD48735A6}" type="slidenum">
              <a:rPr lang="nl-NL" altLang="nl-NL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nl-NL" altLang="nl-NL" sz="1400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0"/>
            <a:ext cx="9144000" cy="1023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1371600" y="3357563"/>
            <a:ext cx="6400800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nl-NL" altLang="nl-NL" sz="4400">
              <a:cs typeface="Arial" panose="020B0604020202020204" pitchFamily="34" charset="0"/>
            </a:endParaRP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46038"/>
            <a:ext cx="9144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4000" b="1" dirty="0">
                <a:solidFill>
                  <a:srgbClr val="891F24"/>
                </a:solidFill>
              </a:rPr>
              <a:t>K</a:t>
            </a:r>
            <a:r>
              <a:rPr lang="nl-NL" altLang="nl-NL" sz="4000" b="1" dirty="0" smtClean="0">
                <a:solidFill>
                  <a:srgbClr val="891F24"/>
                </a:solidFill>
              </a:rPr>
              <a:t>raamtijd</a:t>
            </a:r>
            <a:endParaRPr lang="nl-NL" altLang="nl-NL" sz="4000" dirty="0">
              <a:solidFill>
                <a:srgbClr val="891F24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976788"/>
              </p:ext>
            </p:extLst>
          </p:nvPr>
        </p:nvGraphicFramePr>
        <p:xfrm>
          <a:off x="457200" y="1484313"/>
          <a:ext cx="82296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47" name="Picture 15" descr="tf_familie_1024"/>
          <p:cNvPicPr>
            <a:picLocks noChangeAspect="1" noChangeArrowheads="1"/>
          </p:cNvPicPr>
          <p:nvPr/>
        </p:nvPicPr>
        <p:blipFill>
          <a:blip r:embed="rId8">
            <a:lum bright="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85725"/>
            <a:ext cx="13319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 descr="Logo Topfysiotherapie-200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8263"/>
            <a:ext cx="93503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hoek 8"/>
          <p:cNvSpPr/>
          <p:nvPr/>
        </p:nvSpPr>
        <p:spPr>
          <a:xfrm>
            <a:off x="0" y="981075"/>
            <a:ext cx="9144000" cy="287338"/>
          </a:xfrm>
          <a:prstGeom prst="rect">
            <a:avLst/>
          </a:prstGeom>
          <a:solidFill>
            <a:srgbClr val="6D191D"/>
          </a:solidFill>
          <a:ln>
            <a:solidFill>
              <a:srgbClr val="6D19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743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6A68C4-234F-4A12-B767-1C6466B4D9F2}" type="slidenum">
              <a:rPr lang="nl-NL" altLang="nl-NL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nl-NL" altLang="nl-NL" sz="1400" smtClean="0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46038"/>
            <a:ext cx="9144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4000" b="1" dirty="0" smtClean="0">
                <a:solidFill>
                  <a:srgbClr val="891F24"/>
                </a:solidFill>
              </a:rPr>
              <a:t>Bekkenklachten</a:t>
            </a:r>
            <a:endParaRPr lang="nl-NL" altLang="nl-NL" sz="4000" b="1" dirty="0">
              <a:solidFill>
                <a:srgbClr val="891F24"/>
              </a:solidFill>
            </a:endParaRPr>
          </a:p>
        </p:txBody>
      </p:sp>
      <p:pic>
        <p:nvPicPr>
          <p:cNvPr id="12295" name="Picture 15" descr="tf_familie_1024"/>
          <p:cNvPicPr>
            <a:picLocks noChangeAspect="1" noChangeArrowheads="1"/>
          </p:cNvPicPr>
          <p:nvPr/>
        </p:nvPicPr>
        <p:blipFill>
          <a:blip r:embed="rId3">
            <a:lum bright="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85725"/>
            <a:ext cx="13319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Logo Topfysiotherapie-20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8263"/>
            <a:ext cx="93503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hthoek 14"/>
          <p:cNvSpPr/>
          <p:nvPr/>
        </p:nvSpPr>
        <p:spPr>
          <a:xfrm>
            <a:off x="0" y="981075"/>
            <a:ext cx="9144000" cy="287338"/>
          </a:xfrm>
          <a:prstGeom prst="rect">
            <a:avLst/>
          </a:prstGeom>
          <a:solidFill>
            <a:srgbClr val="6D191D"/>
          </a:solidFill>
          <a:ln>
            <a:solidFill>
              <a:srgbClr val="6D19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Tijdelijke aanduiding voor inhoud 5"/>
          <p:cNvSpPr txBox="1">
            <a:spLocks/>
          </p:cNvSpPr>
          <p:nvPr/>
        </p:nvSpPr>
        <p:spPr>
          <a:xfrm>
            <a:off x="457200" y="16288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Uitleg anatomie</a:t>
            </a:r>
          </a:p>
          <a:p>
            <a:pPr lvl="0"/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B</a:t>
            </a:r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alans vinden in belasting/ belastbaarheid</a:t>
            </a:r>
          </a:p>
          <a:p>
            <a:pPr lvl="0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Voldoende rustmomenten</a:t>
            </a:r>
          </a:p>
          <a:p>
            <a:pPr lvl="0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Activiteiten tijdsgebonden uitvoeren ( niet op basis van pijn)</a:t>
            </a:r>
          </a:p>
          <a:p>
            <a:pPr lvl="0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Afwisselen van houding en beweging</a:t>
            </a:r>
          </a:p>
          <a:p>
            <a:pPr lvl="0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Bekkenband (indien zinvol)</a:t>
            </a:r>
          </a:p>
          <a:p>
            <a:pPr lvl="0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Stabilisatie van het bekken </a:t>
            </a:r>
          </a:p>
          <a:p>
            <a:pPr lvl="1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staan </a:t>
            </a:r>
          </a:p>
          <a:p>
            <a:pPr lvl="1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zitten, steun in de rug</a:t>
            </a:r>
          </a:p>
          <a:p>
            <a:pPr lvl="1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lopen</a:t>
            </a:r>
          </a:p>
          <a:p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Traplopen</a:t>
            </a:r>
          </a:p>
          <a:p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Tillen, bukken en reiken</a:t>
            </a:r>
          </a:p>
          <a:p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Aan- en uitkleden</a:t>
            </a:r>
          </a:p>
          <a:p>
            <a:endParaRPr lang="nl-NL" sz="2400" kern="0" dirty="0" smtClean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1600" kern="0" dirty="0" smtClean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0"/>
            <a:endParaRPr lang="nl-NL" sz="2000" kern="0" dirty="0" smtClean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0"/>
            <a:endParaRPr lang="nl-NL" sz="2000" kern="0" dirty="0" smtClean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1600" dirty="0" smtClean="0"/>
          </a:p>
          <a:p>
            <a:pPr lvl="1"/>
            <a:endParaRPr lang="nl-NL" sz="1600" dirty="0"/>
          </a:p>
          <a:p>
            <a:pPr marL="0" indent="0">
              <a:buFontTx/>
              <a:buNone/>
              <a:defRPr/>
            </a:pPr>
            <a:endParaRPr lang="nl-NL" altLang="nl-NL" sz="2000" kern="0" dirty="0" smtClean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nl-NL" altLang="nl-NL" sz="2000" kern="0" dirty="0" smtClean="0">
              <a:solidFill>
                <a:srgbClr val="6D191D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5252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6A68C4-234F-4A12-B767-1C6466B4D9F2}" type="slidenum">
              <a:rPr lang="nl-NL" altLang="nl-NL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nl-NL" altLang="nl-NL" sz="1400" smtClean="0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46038"/>
            <a:ext cx="9144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4000" b="1" dirty="0" smtClean="0">
                <a:solidFill>
                  <a:srgbClr val="891F24"/>
                </a:solidFill>
              </a:rPr>
              <a:t>Bekkenklachten</a:t>
            </a:r>
            <a:endParaRPr lang="nl-NL" altLang="nl-NL" sz="4000" b="1" dirty="0">
              <a:solidFill>
                <a:srgbClr val="891F24"/>
              </a:solidFill>
            </a:endParaRPr>
          </a:p>
        </p:txBody>
      </p:sp>
      <p:pic>
        <p:nvPicPr>
          <p:cNvPr id="12295" name="Picture 15" descr="tf_familie_1024"/>
          <p:cNvPicPr>
            <a:picLocks noChangeAspect="1" noChangeArrowheads="1"/>
          </p:cNvPicPr>
          <p:nvPr/>
        </p:nvPicPr>
        <p:blipFill>
          <a:blip r:embed="rId3">
            <a:lum bright="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85725"/>
            <a:ext cx="13319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Logo Topfysiotherapie-20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8263"/>
            <a:ext cx="93503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hthoek 14"/>
          <p:cNvSpPr/>
          <p:nvPr/>
        </p:nvSpPr>
        <p:spPr>
          <a:xfrm>
            <a:off x="0" y="981075"/>
            <a:ext cx="9144000" cy="287338"/>
          </a:xfrm>
          <a:prstGeom prst="rect">
            <a:avLst/>
          </a:prstGeom>
          <a:solidFill>
            <a:srgbClr val="6D191D"/>
          </a:solidFill>
          <a:ln>
            <a:solidFill>
              <a:srgbClr val="6D19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Tijdelijke aanduiding voor inhoud 5"/>
          <p:cNvSpPr txBox="1">
            <a:spLocks/>
          </p:cNvSpPr>
          <p:nvPr/>
        </p:nvSpPr>
        <p:spPr>
          <a:xfrm>
            <a:off x="366713" y="171132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0" indent="0">
              <a:buNone/>
            </a:pPr>
            <a:r>
              <a:rPr lang="nl-NL" sz="2000" b="1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Kraamtijd:</a:t>
            </a:r>
          </a:p>
          <a:p>
            <a:pPr lvl="0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Bewustwording </a:t>
            </a:r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van liggen </a:t>
            </a:r>
          </a:p>
          <a:p>
            <a:pPr lvl="1"/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vaak gespannen in </a:t>
            </a:r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benen, billen en bekkenbodem</a:t>
            </a:r>
            <a:endParaRPr lang="nl-NL" sz="20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angst voor pijn </a:t>
            </a:r>
            <a:endParaRPr lang="nl-NL" sz="2000" kern="0" dirty="0" smtClean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door </a:t>
            </a:r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moeheid neemt spanning in spieren </a:t>
            </a:r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toe</a:t>
            </a:r>
          </a:p>
          <a:p>
            <a:pPr lvl="1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prettige houding, eventueel </a:t>
            </a:r>
            <a:r>
              <a:rPr lang="nl-NL" sz="2000" kern="0" dirty="0" err="1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zijlig</a:t>
            </a:r>
            <a:endParaRPr lang="nl-NL" sz="2000" kern="0" dirty="0" smtClean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0"/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Buikademhaling:</a:t>
            </a:r>
          </a:p>
          <a:p>
            <a:pPr lvl="1"/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rustige ademhaling bij ontspanning in de </a:t>
            </a:r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buik</a:t>
            </a:r>
          </a:p>
          <a:p>
            <a:pPr lvl="0"/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Ontspanningsoefeningen</a:t>
            </a:r>
          </a:p>
          <a:p>
            <a:pPr lvl="1"/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los laten benen, </a:t>
            </a:r>
            <a:r>
              <a:rPr lang="nl-NL" sz="2000" kern="0" dirty="0">
                <a:solidFill>
                  <a:srgbClr val="6D191D"/>
                </a:solidFill>
                <a:ea typeface="ＭＳ Ｐゴシック" panose="020B0600070205080204" pitchFamily="34" charset="-128"/>
              </a:rPr>
              <a:t>billen, buik en </a:t>
            </a:r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bekkenbodem</a:t>
            </a:r>
          </a:p>
          <a:p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In en uit bed</a:t>
            </a:r>
          </a:p>
          <a:p>
            <a:r>
              <a:rPr lang="nl-NL" sz="2000" kern="0" dirty="0" smtClean="0">
                <a:solidFill>
                  <a:srgbClr val="6D191D"/>
                </a:solidFill>
                <a:ea typeface="ＭＳ Ｐゴシック" panose="020B0600070205080204" pitchFamily="34" charset="-128"/>
              </a:rPr>
              <a:t>Omdraaien in bed</a:t>
            </a:r>
          </a:p>
          <a:p>
            <a:pPr lvl="1"/>
            <a:endParaRPr lang="nl-NL" sz="2000" kern="0" dirty="0" smtClean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endParaRPr lang="nl-NL" sz="2400" kern="0" dirty="0" smtClean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2400" kern="0" dirty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 lvl="1"/>
            <a:endParaRPr lang="nl-NL" sz="1600" dirty="0" smtClean="0"/>
          </a:p>
          <a:p>
            <a:pPr lvl="1"/>
            <a:endParaRPr lang="nl-NL" sz="1600" dirty="0"/>
          </a:p>
          <a:p>
            <a:pPr marL="0" indent="0">
              <a:buFontTx/>
              <a:buNone/>
              <a:defRPr/>
            </a:pPr>
            <a:endParaRPr lang="nl-NL" altLang="nl-NL" sz="2000" kern="0" dirty="0" smtClean="0">
              <a:solidFill>
                <a:srgbClr val="6D191D"/>
              </a:solidFill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nl-NL" altLang="nl-NL" sz="2000" kern="0" dirty="0" smtClean="0">
              <a:solidFill>
                <a:srgbClr val="6D191D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3210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ardontwerp">
  <a:themeElements>
    <a:clrScheme name="1_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ardontwerp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500</Words>
  <Application>Microsoft Office PowerPoint</Application>
  <PresentationFormat>Diavoorstelling (4:3)</PresentationFormat>
  <Paragraphs>250</Paragraphs>
  <Slides>15</Slides>
  <Notes>14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ＭＳ Ｐゴシック</vt:lpstr>
      <vt:lpstr>Arial</vt:lpstr>
      <vt:lpstr>1_Standaardontwerp</vt:lpstr>
      <vt:lpstr>Packager Shell-object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van der Zanden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Olaf van der Zanden, MSc.</dc:creator>
  <cp:lastModifiedBy>Ans Zanders</cp:lastModifiedBy>
  <cp:revision>120</cp:revision>
  <cp:lastPrinted>2016-07-15T14:03:57Z</cp:lastPrinted>
  <dcterms:created xsi:type="dcterms:W3CDTF">2012-10-15T10:14:36Z</dcterms:created>
  <dcterms:modified xsi:type="dcterms:W3CDTF">2017-06-20T12:55:57Z</dcterms:modified>
</cp:coreProperties>
</file>