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4"/>
  </p:handoutMasterIdLst>
  <p:sldIdLst>
    <p:sldId id="256" r:id="rId2"/>
    <p:sldId id="258" r:id="rId3"/>
    <p:sldId id="305" r:id="rId4"/>
    <p:sldId id="307" r:id="rId5"/>
    <p:sldId id="314" r:id="rId6"/>
    <p:sldId id="315" r:id="rId7"/>
    <p:sldId id="316" r:id="rId8"/>
    <p:sldId id="320" r:id="rId9"/>
    <p:sldId id="408" r:id="rId10"/>
    <p:sldId id="387" r:id="rId11"/>
    <p:sldId id="391" r:id="rId12"/>
    <p:sldId id="389" r:id="rId13"/>
    <p:sldId id="393" r:id="rId14"/>
    <p:sldId id="395" r:id="rId15"/>
    <p:sldId id="396" r:id="rId16"/>
    <p:sldId id="373" r:id="rId17"/>
    <p:sldId id="374" r:id="rId18"/>
    <p:sldId id="397" r:id="rId19"/>
    <p:sldId id="382" r:id="rId20"/>
    <p:sldId id="375" r:id="rId21"/>
    <p:sldId id="378" r:id="rId22"/>
    <p:sldId id="334" r:id="rId23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18856-D1E8-4C74-B2CF-4F02C47D2E10}" type="datetimeFigureOut">
              <a:rPr lang="nl-NL" smtClean="0"/>
              <a:t>12-10-2015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5173F-3CFE-434B-ACD2-392BF96A55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947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E4EBB-65E5-4E11-90CA-AADA46E8DA70}" type="datetimeFigureOut">
              <a:rPr lang="nl-NL"/>
              <a:pPr>
                <a:defRPr/>
              </a:pPr>
              <a:t>12-10-2015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340E-CDA2-430B-B498-C3CF8AB61CB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7649C-E057-4474-A6F6-A287EE3EA32F}" type="datetimeFigureOut">
              <a:rPr lang="nl-NL"/>
              <a:pPr>
                <a:defRPr/>
              </a:pPr>
              <a:t>12-10-2015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BD00E-2758-4329-8C5B-3C72C27352A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A3C98-F701-4E3F-A10F-65143B25698B}" type="datetimeFigureOut">
              <a:rPr lang="nl-NL"/>
              <a:pPr>
                <a:defRPr/>
              </a:pPr>
              <a:t>12-10-2015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E93FA-2FC9-4560-BE8E-FA026EAD0DD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88BB8-82A4-4848-A642-C021E1651291}" type="datetimeFigureOut">
              <a:rPr lang="nl-NL"/>
              <a:pPr>
                <a:defRPr/>
              </a:pPr>
              <a:t>12-10-2015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00BB4-ABCD-49E0-9028-57682F22AB7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98662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2527300"/>
            <a:ext cx="4038600" cy="35988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527300"/>
            <a:ext cx="4038600" cy="35988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5A0D-F8E6-43D6-8E67-0CC3141DBA1B}" type="datetimeFigureOut">
              <a:rPr lang="nl-NL"/>
              <a:pPr>
                <a:defRPr/>
              </a:pPr>
              <a:t>12-10-2015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65848-D1D3-4204-A5A6-6E113067AE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2527300"/>
            <a:ext cx="8229600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44A8AB-1A11-4A30-A543-B66587FE76B0}" type="datetimeFigureOut">
              <a:rPr lang="nl-NL"/>
              <a:pPr>
                <a:defRPr/>
              </a:pPr>
              <a:t>12-10-2015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715087-1BD5-4DC9-801E-E0C81CE8DA6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7F7F7F"/>
          </a:solidFill>
          <a:latin typeface="Chevin-DemiBold"/>
          <a:ea typeface="Chevin-DemiBold"/>
          <a:cs typeface="Chevin-DemiBold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hevin-DemiBold"/>
          <a:ea typeface="Chevin-DemiBold"/>
          <a:cs typeface="Chevin-DemiBold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hevin-DemiBold"/>
          <a:ea typeface="Chevin-DemiBold"/>
          <a:cs typeface="Chevin-DemiBold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hevin-DemiBold"/>
          <a:ea typeface="Chevin-DemiBold"/>
          <a:cs typeface="Chevin-DemiBold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hevin-DemiBold"/>
          <a:ea typeface="Chevin-DemiBold"/>
          <a:cs typeface="Chevin-DemiBold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hevin-DemiBold"/>
          <a:ea typeface="Chevin-DemiBold"/>
          <a:cs typeface="Chevin-DemiBold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hevin-DemiBold"/>
          <a:ea typeface="Chevin-DemiBold"/>
          <a:cs typeface="Chevin-DemiBold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hevin-DemiBold"/>
          <a:ea typeface="Chevin-DemiBold"/>
          <a:cs typeface="Chevin-DemiBold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hevin-DemiBold"/>
          <a:ea typeface="Chevin-DemiBold"/>
          <a:cs typeface="Chevin-DemiBold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bg1"/>
          </a:solidFill>
          <a:latin typeface="Chevin-DemiBold"/>
          <a:ea typeface="Chevin-DemiBold"/>
          <a:cs typeface="Chevin-DemiBold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Chevin-DemiBold"/>
          <a:cs typeface="Chevin-DemiBold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Chevin-DemiBold"/>
          <a:ea typeface="Chevin-DemiBold"/>
          <a:cs typeface="Chevin-DemiBold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Chevin-DemiBold"/>
          <a:cs typeface="Chevin-DemiBold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Chevin-DemiBold"/>
          <a:cs typeface="Chevin-Demi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ctrTitle"/>
          </p:nvPr>
        </p:nvSpPr>
        <p:spPr>
          <a:xfrm>
            <a:off x="685800" y="2949575"/>
            <a:ext cx="7772400" cy="690563"/>
          </a:xfrm>
        </p:spPr>
        <p:txBody>
          <a:bodyPr/>
          <a:lstStyle/>
          <a:p>
            <a:pPr eaLnBrk="1" hangingPunct="1"/>
            <a:r>
              <a:rPr lang="nl-NL" sz="3200" dirty="0" smtClean="0">
                <a:solidFill>
                  <a:schemeClr val="bg1"/>
                </a:solidFill>
                <a:latin typeface="Chevin-Medium"/>
                <a:ea typeface="Chevin-Medium"/>
                <a:cs typeface="Chevin-Medium"/>
              </a:rPr>
              <a:t>Presentatie door Bianca van Lieshout</a:t>
            </a:r>
            <a:br>
              <a:rPr lang="nl-NL" sz="3200" dirty="0" smtClean="0">
                <a:solidFill>
                  <a:schemeClr val="bg1"/>
                </a:solidFill>
                <a:latin typeface="Chevin-Medium"/>
                <a:ea typeface="Chevin-Medium"/>
                <a:cs typeface="Chevin-Medium"/>
              </a:rPr>
            </a:br>
            <a:endParaRPr lang="nl-NL" sz="3200" dirty="0" smtClean="0">
              <a:solidFill>
                <a:schemeClr val="bg1"/>
              </a:solidFill>
            </a:endParaRPr>
          </a:p>
        </p:txBody>
      </p:sp>
      <p:sp>
        <p:nvSpPr>
          <p:cNvPr id="19459" name="Subtitel 2"/>
          <p:cNvSpPr>
            <a:spLocks noGrp="1"/>
          </p:cNvSpPr>
          <p:nvPr>
            <p:ph type="subTitle" idx="1"/>
          </p:nvPr>
        </p:nvSpPr>
        <p:spPr>
          <a:xfrm>
            <a:off x="685800" y="3640138"/>
            <a:ext cx="7772400" cy="1998662"/>
          </a:xfrm>
        </p:spPr>
        <p:txBody>
          <a:bodyPr/>
          <a:lstStyle/>
          <a:p>
            <a:pPr eaLnBrk="1" hangingPunct="1"/>
            <a:r>
              <a:rPr lang="nl-NL" sz="4800" dirty="0" smtClean="0">
                <a:solidFill>
                  <a:srgbClr val="FFFFFF"/>
                </a:solidFill>
                <a:latin typeface="Chevin-Bold"/>
                <a:ea typeface="Chevin-Bold"/>
                <a:cs typeface="Chevin-Bold"/>
              </a:rPr>
              <a:t>Cursus </a:t>
            </a:r>
            <a:r>
              <a:rPr lang="nl-NL" sz="4800" dirty="0" err="1" smtClean="0">
                <a:solidFill>
                  <a:srgbClr val="FFFFFF"/>
                </a:solidFill>
                <a:latin typeface="Chevin-Bold"/>
                <a:ea typeface="Chevin-Bold"/>
                <a:cs typeface="Chevin-Bold"/>
              </a:rPr>
              <a:t>Dunstan</a:t>
            </a:r>
            <a:r>
              <a:rPr lang="nl-NL" sz="4800" smtClean="0">
                <a:solidFill>
                  <a:srgbClr val="FFFFFF"/>
                </a:solidFill>
                <a:latin typeface="Chevin-Bold"/>
                <a:ea typeface="Chevin-Bold"/>
                <a:cs typeface="Chevin-Bold"/>
              </a:rPr>
              <a:t> Babytaal</a:t>
            </a:r>
            <a:br>
              <a:rPr lang="nl-NL" sz="4800" smtClean="0">
                <a:solidFill>
                  <a:srgbClr val="FFFFFF"/>
                </a:solidFill>
                <a:latin typeface="Chevin-Bold"/>
                <a:ea typeface="Chevin-Bold"/>
                <a:cs typeface="Chevin-Bold"/>
              </a:rPr>
            </a:br>
            <a:r>
              <a:rPr lang="nl-NL" sz="4800" smtClean="0">
                <a:solidFill>
                  <a:srgbClr val="FFFFFF"/>
                </a:solidFill>
                <a:latin typeface="Chevin-Bold"/>
                <a:ea typeface="Chevin-Bold"/>
                <a:cs typeface="Chevin-Bold"/>
              </a:rPr>
              <a:t>voor aanstaande ouders</a:t>
            </a:r>
            <a:endParaRPr lang="nl-NL" sz="48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Leskaart 3, Ne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27150" y="-514350"/>
            <a:ext cx="11809413" cy="813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 descr="Leskaart 5, E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49375" y="-508000"/>
            <a:ext cx="11525250" cy="794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 descr="Leskaart 4, Au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35088" y="-500063"/>
            <a:ext cx="11866563" cy="817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482" name="Rectangle 2"/>
          <p:cNvGraphicFramePr>
            <a:graphicFrameLocks noGrp="1"/>
          </p:cNvGraphicFramePr>
          <p:nvPr>
            <p:ph sz="half" idx="4294967295"/>
          </p:nvPr>
        </p:nvGraphicFramePr>
        <p:xfrm>
          <a:off x="457200" y="3255963"/>
          <a:ext cx="4038600" cy="213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0" name="Acrobat Document" r:id="rId3" imgW="0" imgH="0" progId="AcroExch.Document.11">
                  <p:embed/>
                </p:oleObj>
              </mc:Choice>
              <mc:Fallback>
                <p:oleObj name="Acrobat Document" r:id="rId3" imgW="0" imgH="0" progId="AcroExch.Document.11">
                  <p:embed/>
                  <p:pic>
                    <p:nvPicPr>
                      <p:cNvPr id="0" name="Rectangle 2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55963"/>
                        <a:ext cx="4038600" cy="213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8483" name="Picture 5" descr="Leskaart 6, Eair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08075" y="-452438"/>
            <a:ext cx="11206163" cy="772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29" name="Picture 3" descr="Leskaart 7, He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49363" y="-485775"/>
            <a:ext cx="11490326" cy="791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4" descr="Leskaart 8, Tips om te ler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4938" y="185738"/>
            <a:ext cx="9356726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Ook jij kan het leren!</a:t>
            </a:r>
          </a:p>
        </p:txBody>
      </p:sp>
      <p:sp>
        <p:nvSpPr>
          <p:cNvPr id="154626" name="Rectangle 3"/>
          <p:cNvSpPr>
            <a:spLocks noGrp="1"/>
          </p:cNvSpPr>
          <p:nvPr>
            <p:ph type="body" idx="1"/>
          </p:nvPr>
        </p:nvSpPr>
        <p:spPr>
          <a:xfrm>
            <a:off x="1295400" y="2527300"/>
            <a:ext cx="7391400" cy="3598863"/>
          </a:xfrm>
        </p:spPr>
        <p:txBody>
          <a:bodyPr/>
          <a:lstStyle/>
          <a:p>
            <a:endParaRPr lang="nl-NL" smtClean="0"/>
          </a:p>
          <a:p>
            <a:endParaRPr lang="nl-NL" smtClean="0"/>
          </a:p>
          <a:p>
            <a:r>
              <a:rPr lang="nl-NL" smtClean="0"/>
              <a:t>Luister naar de tips van ouders…</a:t>
            </a:r>
          </a:p>
          <a:p>
            <a:endParaRPr lang="nl-NL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Het Babydagboek</a:t>
            </a:r>
          </a:p>
        </p:txBody>
      </p:sp>
      <p:sp>
        <p:nvSpPr>
          <p:cNvPr id="156674" name="Rectangle 3"/>
          <p:cNvSpPr>
            <a:spLocks noGrp="1"/>
          </p:cNvSpPr>
          <p:nvPr>
            <p:ph type="body" idx="1"/>
          </p:nvPr>
        </p:nvSpPr>
        <p:spPr>
          <a:xfrm>
            <a:off x="195263" y="2527300"/>
            <a:ext cx="8666162" cy="3598863"/>
          </a:xfrm>
        </p:spPr>
        <p:txBody>
          <a:bodyPr/>
          <a:lstStyle/>
          <a:p>
            <a:r>
              <a:rPr lang="nl-NL" sz="2800" smtClean="0"/>
              <a:t>Leren over het eigen, natuurlijke ritme van de baby.</a:t>
            </a:r>
          </a:p>
          <a:p>
            <a:endParaRPr lang="nl-NL" sz="2800" smtClean="0"/>
          </a:p>
          <a:p>
            <a:r>
              <a:rPr lang="nl-NL" sz="2800" smtClean="0"/>
              <a:t>Het Babydagboek:</a:t>
            </a:r>
          </a:p>
          <a:p>
            <a:pPr>
              <a:buFont typeface="Arial" charset="0"/>
              <a:buChar char="•"/>
            </a:pPr>
            <a:r>
              <a:rPr lang="nl-NL" sz="2800" smtClean="0"/>
              <a:t> Inzicht voor jezelf in het dagelijks ritme van de baby</a:t>
            </a:r>
          </a:p>
          <a:p>
            <a:pPr>
              <a:buFont typeface="Arial" charset="0"/>
              <a:buChar char="•"/>
            </a:pPr>
            <a:r>
              <a:rPr lang="nl-NL" sz="2800" smtClean="0"/>
              <a:t> Inzicht in de technieken die werken voor jouw baby</a:t>
            </a:r>
          </a:p>
          <a:p>
            <a:pPr>
              <a:buFont typeface="Arial" charset="0"/>
              <a:buChar char="•"/>
            </a:pPr>
            <a:r>
              <a:rPr lang="nl-NL" sz="2800" smtClean="0"/>
              <a:t> Bruikbaar als voorbereiding bij een bezoek aan het </a:t>
            </a:r>
          </a:p>
          <a:p>
            <a:r>
              <a:rPr lang="nl-NL" sz="2800" smtClean="0"/>
              <a:t>  consultatieburau of een babyspecialist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 txBox="1">
            <a:spLocks noChangeArrowheads="1"/>
          </p:cNvSpPr>
          <p:nvPr/>
        </p:nvSpPr>
        <p:spPr bwMode="auto">
          <a:xfrm>
            <a:off x="914400" y="2895600"/>
            <a:ext cx="80502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spcBef>
                <a:spcPct val="20000"/>
              </a:spcBef>
            </a:pPr>
            <a:endParaRPr lang="nl-NL" sz="3200">
              <a:latin typeface="Calibri" pitchFamily="34" charset="0"/>
            </a:endParaRPr>
          </a:p>
        </p:txBody>
      </p:sp>
      <p:pic>
        <p:nvPicPr>
          <p:cNvPr id="157699" name="Picture 4" descr="Leskaart 9, Babydagbo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2725" y="277813"/>
            <a:ext cx="9548813" cy="658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Het Babydagboek</a:t>
            </a:r>
          </a:p>
        </p:txBody>
      </p:sp>
      <p:sp>
        <p:nvSpPr>
          <p:cNvPr id="133144" name="Rectangle 3"/>
          <p:cNvSpPr>
            <a:spLocks noGrp="1"/>
          </p:cNvSpPr>
          <p:nvPr>
            <p:ph type="body" sz="half" idx="1"/>
          </p:nvPr>
        </p:nvSpPr>
        <p:spPr>
          <a:xfrm>
            <a:off x="6324600" y="2527300"/>
            <a:ext cx="2525713" cy="3775075"/>
          </a:xfrm>
        </p:spPr>
        <p:txBody>
          <a:bodyPr/>
          <a:lstStyle/>
          <a:p>
            <a:endParaRPr lang="nl-NL" sz="2000" smtClean="0"/>
          </a:p>
          <a:p>
            <a:endParaRPr lang="nl-NL" sz="2000" smtClean="0"/>
          </a:p>
          <a:p>
            <a:endParaRPr lang="nl-NL" sz="2000" smtClean="0"/>
          </a:p>
          <a:p>
            <a:endParaRPr lang="nl-NL" sz="2000" smtClean="0"/>
          </a:p>
          <a:p>
            <a:r>
              <a:rPr lang="nl-NL" sz="2000" smtClean="0"/>
              <a:t>Downloaden van </a:t>
            </a:r>
            <a:r>
              <a:rPr lang="nl-NL" sz="2000" smtClean="0">
                <a:solidFill>
                  <a:schemeClr val="hlink"/>
                </a:solidFill>
              </a:rPr>
              <a:t>www.babytaal.nl</a:t>
            </a:r>
          </a:p>
        </p:txBody>
      </p:sp>
      <p:graphicFrame>
        <p:nvGraphicFramePr>
          <p:cNvPr id="133138" name="Object 18"/>
          <p:cNvGraphicFramePr>
            <a:graphicFrameLocks noChangeAspect="1"/>
          </p:cNvGraphicFramePr>
          <p:nvPr/>
        </p:nvGraphicFramePr>
        <p:xfrm>
          <a:off x="739775" y="2703513"/>
          <a:ext cx="2528888" cy="357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7" name="Acrobat Document" r:id="rId3" imgW="5668166" imgH="8019048" progId="AcroExch.Document.11">
                  <p:embed/>
                </p:oleObj>
              </mc:Choice>
              <mc:Fallback>
                <p:oleObj name="Acrobat Document" r:id="rId3" imgW="5668166" imgH="8019048" progId="AcroExch.Document.11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2703513"/>
                        <a:ext cx="2528888" cy="357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2" name="Object 22"/>
          <p:cNvGraphicFramePr>
            <a:graphicFrameLocks noChangeAspect="1"/>
          </p:cNvGraphicFramePr>
          <p:nvPr/>
        </p:nvGraphicFramePr>
        <p:xfrm>
          <a:off x="3506788" y="2703513"/>
          <a:ext cx="2528887" cy="357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8" name="Acrobat Document" r:id="rId5" imgW="5668166" imgH="8019048" progId="AcroExch.Document.11">
                  <p:embed/>
                </p:oleObj>
              </mc:Choice>
              <mc:Fallback>
                <p:oleObj name="Acrobat Document" r:id="rId5" imgW="5668166" imgH="8019048" progId="AcroExch.Document.11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788" y="2703513"/>
                        <a:ext cx="2528887" cy="357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>
          <a:xfrm>
            <a:off x="912813" y="627063"/>
            <a:ext cx="7664450" cy="1646237"/>
          </a:xfrm>
        </p:spPr>
        <p:txBody>
          <a:bodyPr/>
          <a:lstStyle/>
          <a:p>
            <a:pPr eaLnBrk="1" hangingPunct="1"/>
            <a:r>
              <a:rPr lang="en-US" smtClean="0"/>
              <a:t>Cursus Dunstan Babytaal</a:t>
            </a:r>
            <a:br>
              <a:rPr lang="en-US" smtClean="0"/>
            </a:br>
            <a:r>
              <a:rPr lang="en-US" smtClean="0"/>
              <a:t>Programma</a:t>
            </a:r>
            <a:endParaRPr lang="nl-NL" smtClean="0"/>
          </a:p>
        </p:txBody>
      </p:sp>
      <p:sp>
        <p:nvSpPr>
          <p:cNvPr id="20482" name="Tijdelijke aanduiding voor inhoud 2"/>
          <p:cNvSpPr>
            <a:spLocks noGrp="1"/>
          </p:cNvSpPr>
          <p:nvPr>
            <p:ph idx="1"/>
          </p:nvPr>
        </p:nvSpPr>
        <p:spPr>
          <a:xfrm>
            <a:off x="585788" y="2527300"/>
            <a:ext cx="8101012" cy="4108450"/>
          </a:xfrm>
        </p:spPr>
        <p:txBody>
          <a:bodyPr/>
          <a:lstStyle/>
          <a:p>
            <a:pPr marL="342900" indent="-342900" defTabSz="914400" eaLnBrk="1" hangingPunct="1">
              <a:buFontTx/>
              <a:buChar char="•"/>
            </a:pPr>
            <a:r>
              <a:rPr lang="nl-NL" smtClean="0">
                <a:latin typeface="Chevin-Medium"/>
                <a:ea typeface="Chevin-Medium"/>
                <a:cs typeface="Chevin-Medium"/>
              </a:rPr>
              <a:t>Even voorstellen…</a:t>
            </a:r>
          </a:p>
          <a:p>
            <a:pPr marL="342900" indent="-342900" defTabSz="914400" eaLnBrk="1" hangingPunct="1">
              <a:buFontTx/>
              <a:buChar char="•"/>
            </a:pPr>
            <a:r>
              <a:rPr lang="nl-NL" smtClean="0">
                <a:latin typeface="Chevin-Medium"/>
                <a:ea typeface="Chevin-Medium"/>
                <a:cs typeface="Chevin-Medium"/>
              </a:rPr>
              <a:t>Verhaal van Priscilla Dunstan </a:t>
            </a:r>
          </a:p>
          <a:p>
            <a:pPr marL="342900" indent="-342900" defTabSz="914400" eaLnBrk="1" hangingPunct="1">
              <a:buFontTx/>
              <a:buChar char="•"/>
            </a:pPr>
            <a:r>
              <a:rPr lang="nl-NL" smtClean="0">
                <a:latin typeface="Chevin-Medium"/>
                <a:ea typeface="Chevin-Medium"/>
                <a:cs typeface="Chevin-Medium"/>
              </a:rPr>
              <a:t>10 jaar onderzoek</a:t>
            </a:r>
          </a:p>
          <a:p>
            <a:pPr marL="342900" indent="-342900" defTabSz="914400" eaLnBrk="1" hangingPunct="1">
              <a:buFontTx/>
              <a:buChar char="•"/>
            </a:pPr>
            <a:r>
              <a:rPr lang="nl-NL" smtClean="0">
                <a:latin typeface="Chevin-Medium"/>
                <a:ea typeface="Chevin-Medium"/>
                <a:cs typeface="Chevin-Medium"/>
              </a:rPr>
              <a:t>Het leren herkennen van de geluiden</a:t>
            </a:r>
          </a:p>
          <a:p>
            <a:pPr marL="342900" indent="-342900" defTabSz="914400" eaLnBrk="1" hangingPunct="1">
              <a:buFontTx/>
              <a:buChar char="•"/>
            </a:pPr>
            <a:r>
              <a:rPr lang="nl-NL" smtClean="0">
                <a:latin typeface="Chevin-Medium"/>
                <a:ea typeface="Chevin-Medium"/>
                <a:cs typeface="Chevin-Medium"/>
              </a:rPr>
              <a:t>De vijf woorden</a:t>
            </a:r>
          </a:p>
          <a:p>
            <a:pPr marL="342900" indent="-342900" defTabSz="914400" eaLnBrk="1" hangingPunct="1">
              <a:buFontTx/>
              <a:buChar char="•"/>
            </a:pPr>
            <a:r>
              <a:rPr lang="nl-NL" smtClean="0">
                <a:latin typeface="Chevin-Medium"/>
                <a:ea typeface="Chevin-Medium"/>
                <a:cs typeface="Chevin-Medium"/>
              </a:rPr>
              <a:t>Het Babydagboek</a:t>
            </a:r>
          </a:p>
          <a:p>
            <a:pPr marL="342900" indent="-342900" defTabSz="914400" eaLnBrk="1" hangingPunct="1">
              <a:buFontTx/>
              <a:buChar char="•"/>
            </a:pPr>
            <a:r>
              <a:rPr lang="nl-NL" smtClean="0">
                <a:latin typeface="Chevin-Medium"/>
                <a:ea typeface="Chevin-Medium"/>
                <a:cs typeface="Chevin-Medium"/>
              </a:rPr>
              <a:t>Aan de slag…</a:t>
            </a:r>
          </a:p>
          <a:p>
            <a:pPr marL="342900" indent="-342900" defTabSz="914400" eaLnBrk="1" hangingPunct="1"/>
            <a:endParaRPr lang="nl-NL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Aan de slag!</a:t>
            </a:r>
          </a:p>
        </p:txBody>
      </p:sp>
      <p:sp>
        <p:nvSpPr>
          <p:cNvPr id="159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nl-NL" dirty="0" smtClean="0"/>
              <a:t> Bestudeer de DVD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 Oefen met de </a:t>
            </a:r>
            <a:r>
              <a:rPr lang="nl-NL" dirty="0" err="1" smtClean="0"/>
              <a:t>App</a:t>
            </a:r>
            <a:endParaRPr lang="nl-NL" dirty="0" smtClean="0"/>
          </a:p>
          <a:p>
            <a:pPr>
              <a:buFont typeface="Arial" charset="0"/>
              <a:buChar char="•"/>
            </a:pPr>
            <a:r>
              <a:rPr lang="nl-NL" dirty="0" smtClean="0"/>
              <a:t> Bekijk het Babydagboek</a:t>
            </a:r>
          </a:p>
          <a:p>
            <a:endParaRPr lang="nl-NL" dirty="0" smtClean="0"/>
          </a:p>
          <a:p>
            <a:pPr>
              <a:buFont typeface="Arial" charset="0"/>
              <a:buChar char="•"/>
            </a:pPr>
            <a:endParaRPr lang="nl-NL" dirty="0" smtClean="0"/>
          </a:p>
          <a:p>
            <a:r>
              <a:rPr lang="nl-NL" i="1" dirty="0" smtClean="0"/>
              <a:t>En heb een hele fijne start met elkaar!</a:t>
            </a:r>
          </a:p>
          <a:p>
            <a:endParaRPr lang="nl-NL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Nog even tijd?</a:t>
            </a:r>
          </a:p>
        </p:txBody>
      </p:sp>
      <p:sp>
        <p:nvSpPr>
          <p:cNvPr id="1638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mtClean="0"/>
          </a:p>
          <a:p>
            <a:endParaRPr lang="nl-NL" smtClean="0"/>
          </a:p>
          <a:p>
            <a:r>
              <a:rPr lang="nl-NL" smtClean="0"/>
              <a:t>Kan je de geluiden al herkennen?</a:t>
            </a:r>
          </a:p>
          <a:p>
            <a:endParaRPr lang="nl-NL" smtClean="0"/>
          </a:p>
          <a:p>
            <a:endParaRPr lang="nl-NL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smtClean="0"/>
              <a:t>Dank voor de aandacht!</a:t>
            </a:r>
          </a:p>
        </p:txBody>
      </p:sp>
      <p:sp>
        <p:nvSpPr>
          <p:cNvPr id="165890" name="Rectangle 3"/>
          <p:cNvSpPr>
            <a:spLocks noGrp="1"/>
          </p:cNvSpPr>
          <p:nvPr>
            <p:ph type="body" idx="4294967295"/>
          </p:nvPr>
        </p:nvSpPr>
        <p:spPr>
          <a:xfrm>
            <a:off x="3787775" y="2933700"/>
            <a:ext cx="4899025" cy="33448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sz="2800" dirty="0" smtClean="0"/>
              <a:t>Bianca van Lieshout</a:t>
            </a:r>
          </a:p>
          <a:p>
            <a:pPr eaLnBrk="1" hangingPunct="1">
              <a:lnSpc>
                <a:spcPct val="90000"/>
              </a:lnSpc>
            </a:pPr>
            <a:r>
              <a:rPr lang="nl-NL" sz="2800" dirty="0" err="1" smtClean="0"/>
              <a:t>Dunstan</a:t>
            </a:r>
            <a:r>
              <a:rPr lang="nl-NL" sz="2800" dirty="0" smtClean="0"/>
              <a:t> Babytaal Nederland</a:t>
            </a:r>
          </a:p>
          <a:p>
            <a:pPr eaLnBrk="1" hangingPunct="1">
              <a:lnSpc>
                <a:spcPct val="90000"/>
              </a:lnSpc>
            </a:pPr>
            <a:endParaRPr lang="nl-NL" sz="2800" dirty="0" smtClean="0"/>
          </a:p>
          <a:p>
            <a:pPr eaLnBrk="1" hangingPunct="1">
              <a:lnSpc>
                <a:spcPct val="90000"/>
              </a:lnSpc>
            </a:pPr>
            <a:endParaRPr lang="nl-NL" sz="2800" dirty="0" smtClean="0"/>
          </a:p>
          <a:p>
            <a:pPr eaLnBrk="1" hangingPunct="1">
              <a:lnSpc>
                <a:spcPct val="90000"/>
              </a:lnSpc>
            </a:pPr>
            <a:r>
              <a:rPr lang="nl-NL" sz="2800" dirty="0" smtClean="0"/>
              <a:t>www.babytaal.nl</a:t>
            </a:r>
          </a:p>
          <a:p>
            <a:pPr eaLnBrk="1" hangingPunct="1">
              <a:lnSpc>
                <a:spcPct val="90000"/>
              </a:lnSpc>
            </a:pPr>
            <a:r>
              <a:rPr lang="nl-NL" sz="2400" dirty="0" smtClean="0"/>
              <a:t>b.dunstanbabytaal@hotmail.com</a:t>
            </a:r>
          </a:p>
        </p:txBody>
      </p:sp>
      <p:pic>
        <p:nvPicPr>
          <p:cNvPr id="165891" name="Picture 5" descr="Baby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925" y="2781300"/>
            <a:ext cx="271145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smtClean="0"/>
              <a:t>Even voorstellen…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nl-NL" sz="2800" dirty="0" smtClean="0"/>
          </a:p>
          <a:p>
            <a:pPr eaLnBrk="1" hangingPunct="1">
              <a:lnSpc>
                <a:spcPct val="80000"/>
              </a:lnSpc>
            </a:pPr>
            <a:r>
              <a:rPr lang="nl-NL" sz="2800" dirty="0" smtClean="0"/>
              <a:t>Bianca van Lieshout</a:t>
            </a:r>
          </a:p>
          <a:p>
            <a:pPr eaLnBrk="1" hangingPunct="1">
              <a:lnSpc>
                <a:spcPct val="80000"/>
              </a:lnSpc>
            </a:pPr>
            <a:r>
              <a:rPr lang="nl-NL" sz="2400" i="1" dirty="0" smtClean="0"/>
              <a:t>Moeder van Zoey en Jill</a:t>
            </a:r>
          </a:p>
          <a:p>
            <a:pPr eaLnBrk="1" hangingPunct="1">
              <a:lnSpc>
                <a:spcPct val="80000"/>
              </a:lnSpc>
            </a:pPr>
            <a:endParaRPr lang="nl-NL" sz="1800" i="1" dirty="0" smtClean="0"/>
          </a:p>
          <a:p>
            <a:pPr eaLnBrk="1" hangingPunct="1">
              <a:lnSpc>
                <a:spcPct val="80000"/>
              </a:lnSpc>
            </a:pPr>
            <a:r>
              <a:rPr lang="nl-NL" sz="2800" dirty="0" err="1" smtClean="0"/>
              <a:t>Mediplan</a:t>
            </a:r>
            <a:endParaRPr lang="nl-NL" sz="2800" dirty="0" smtClean="0"/>
          </a:p>
          <a:p>
            <a:pPr eaLnBrk="1" hangingPunct="1">
              <a:lnSpc>
                <a:spcPct val="80000"/>
              </a:lnSpc>
            </a:pPr>
            <a:r>
              <a:rPr lang="nl-NL" sz="2400" i="1" dirty="0" err="1" smtClean="0"/>
              <a:t>Intake’s</a:t>
            </a:r>
            <a:r>
              <a:rPr lang="nl-NL" sz="2400" i="1" dirty="0" smtClean="0"/>
              <a:t>, cursusleider </a:t>
            </a:r>
            <a:endParaRPr lang="nl-NL" sz="2800" dirty="0" smtClean="0"/>
          </a:p>
          <a:p>
            <a:pPr eaLnBrk="1" hangingPunct="1">
              <a:lnSpc>
                <a:spcPct val="80000"/>
              </a:lnSpc>
            </a:pPr>
            <a:endParaRPr lang="nl-NL" sz="1800" dirty="0" smtClean="0"/>
          </a:p>
          <a:p>
            <a:pPr eaLnBrk="1" hangingPunct="1">
              <a:lnSpc>
                <a:spcPct val="80000"/>
              </a:lnSpc>
            </a:pPr>
            <a:r>
              <a:rPr lang="nl-NL" sz="2800" dirty="0" err="1" smtClean="0"/>
              <a:t>Korein</a:t>
            </a:r>
            <a:r>
              <a:rPr lang="nl-NL" sz="2800" dirty="0" smtClean="0"/>
              <a:t> Kinderplein</a:t>
            </a:r>
          </a:p>
          <a:p>
            <a:pPr eaLnBrk="1" hangingPunct="1">
              <a:lnSpc>
                <a:spcPct val="80000"/>
              </a:lnSpc>
            </a:pPr>
            <a:r>
              <a:rPr lang="nl-NL" sz="2400" i="1" dirty="0" smtClean="0"/>
              <a:t>Pedagogisch medewerker</a:t>
            </a:r>
          </a:p>
          <a:p>
            <a:pPr eaLnBrk="1" hangingPunct="1">
              <a:lnSpc>
                <a:spcPct val="80000"/>
              </a:lnSpc>
            </a:pPr>
            <a:endParaRPr lang="nl-NL" sz="2400" i="1" dirty="0" smtClean="0"/>
          </a:p>
          <a:p>
            <a:pPr eaLnBrk="1" hangingPunct="1">
              <a:lnSpc>
                <a:spcPct val="80000"/>
              </a:lnSpc>
            </a:pPr>
            <a:endParaRPr lang="nl-NL" sz="2000" i="1" dirty="0" smtClean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135" y="3090971"/>
            <a:ext cx="4303077" cy="24204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Wat is dit?!</a:t>
            </a:r>
            <a:br>
              <a:rPr lang="nl-NL" dirty="0" smtClean="0"/>
            </a:br>
            <a:endParaRPr lang="nl-NL" dirty="0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473325"/>
            <a:ext cx="5338763" cy="35988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l-NL" sz="2800" dirty="0" smtClean="0"/>
              <a:t>-korte introductie tijdens een bijscholingsavond</a:t>
            </a:r>
          </a:p>
          <a:p>
            <a:pPr eaLnBrk="1" hangingPunct="1">
              <a:lnSpc>
                <a:spcPct val="80000"/>
              </a:lnSpc>
            </a:pPr>
            <a:endParaRPr lang="nl-NL" sz="2800" dirty="0"/>
          </a:p>
          <a:p>
            <a:pPr eaLnBrk="1" hangingPunct="1">
              <a:lnSpc>
                <a:spcPct val="80000"/>
              </a:lnSpc>
            </a:pPr>
            <a:r>
              <a:rPr lang="nl-NL" sz="2800" dirty="0" smtClean="0"/>
              <a:t>-cursus </a:t>
            </a:r>
            <a:r>
              <a:rPr lang="nl-NL" sz="2800" dirty="0" err="1" smtClean="0"/>
              <a:t>dunstan</a:t>
            </a:r>
            <a:r>
              <a:rPr lang="nl-NL" sz="2800" dirty="0" smtClean="0"/>
              <a:t> babytaal gedaan</a:t>
            </a:r>
          </a:p>
          <a:p>
            <a:pPr eaLnBrk="1" hangingPunct="1">
              <a:lnSpc>
                <a:spcPct val="80000"/>
              </a:lnSpc>
            </a:pPr>
            <a:endParaRPr lang="nl-NL" sz="2800" dirty="0"/>
          </a:p>
          <a:p>
            <a:pPr eaLnBrk="1" hangingPunct="1">
              <a:lnSpc>
                <a:spcPct val="80000"/>
              </a:lnSpc>
            </a:pPr>
            <a:r>
              <a:rPr lang="nl-NL" sz="2800" dirty="0" smtClean="0"/>
              <a:t>-cursusleidster geworden</a:t>
            </a:r>
          </a:p>
          <a:p>
            <a:pPr eaLnBrk="1" hangingPunct="1">
              <a:lnSpc>
                <a:spcPct val="80000"/>
              </a:lnSpc>
            </a:pPr>
            <a:endParaRPr lang="nl-NL" sz="2800" dirty="0"/>
          </a:p>
          <a:p>
            <a:pPr eaLnBrk="1" hangingPunct="1">
              <a:lnSpc>
                <a:spcPct val="80000"/>
              </a:lnSpc>
            </a:pPr>
            <a:r>
              <a:rPr lang="nl-NL" sz="2800" dirty="0" smtClean="0"/>
              <a:t>-dit moet iedereen weten!</a:t>
            </a:r>
          </a:p>
        </p:txBody>
      </p:sp>
      <p:pic>
        <p:nvPicPr>
          <p:cNvPr id="22531" name="Picture 5" descr="BabytaalDVDcover, nov 2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2822575"/>
            <a:ext cx="2551112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smtClean="0"/>
              <a:t>De gave van Priscilla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>
          <a:xfrm>
            <a:off x="4930775" y="5708650"/>
            <a:ext cx="3756025" cy="673100"/>
          </a:xfrm>
        </p:spPr>
        <p:txBody>
          <a:bodyPr/>
          <a:lstStyle/>
          <a:p>
            <a:pPr eaLnBrk="1" hangingPunct="1"/>
            <a:r>
              <a:rPr lang="nl-NL" smtClean="0"/>
              <a:t>Priscilla Dunstan</a:t>
            </a:r>
          </a:p>
        </p:txBody>
      </p:sp>
      <p:pic>
        <p:nvPicPr>
          <p:cNvPr id="25603" name="Picture 5" descr="Priscilla Dunst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2438400"/>
            <a:ext cx="4071937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512175" cy="1998662"/>
          </a:xfrm>
        </p:spPr>
        <p:txBody>
          <a:bodyPr/>
          <a:lstStyle/>
          <a:p>
            <a:pPr eaLnBrk="1" hangingPunct="1"/>
            <a:r>
              <a:rPr lang="nl-NL" smtClean="0"/>
              <a:t>Onderzoek </a:t>
            </a:r>
            <a:br>
              <a:rPr lang="nl-NL" smtClean="0"/>
            </a:br>
            <a:r>
              <a:rPr lang="nl-NL" smtClean="0"/>
              <a:t>naar Dunstan Babytaal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527300"/>
            <a:ext cx="8816975" cy="41671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nl-NL" sz="2800" smtClean="0"/>
              <a:t> Onderzoek door Dunstan Babytaal (1998 – 2006)</a:t>
            </a:r>
          </a:p>
          <a:p>
            <a:pPr eaLnBrk="1" hangingPunct="1">
              <a:lnSpc>
                <a:spcPct val="80000"/>
              </a:lnSpc>
            </a:pPr>
            <a:r>
              <a:rPr lang="nl-NL" sz="2800" smtClean="0"/>
              <a:t>   &gt; 500 baby’s </a:t>
            </a:r>
          </a:p>
          <a:p>
            <a:pPr eaLnBrk="1" hangingPunct="1">
              <a:lnSpc>
                <a:spcPct val="80000"/>
              </a:lnSpc>
            </a:pPr>
            <a:r>
              <a:rPr lang="nl-NL" sz="2800" smtClean="0"/>
              <a:t>   &gt; 30 nationaliteiten</a:t>
            </a:r>
          </a:p>
          <a:p>
            <a:pPr eaLnBrk="1" hangingPunct="1">
              <a:lnSpc>
                <a:spcPct val="80000"/>
              </a:lnSpc>
            </a:pPr>
            <a:r>
              <a:rPr lang="nl-NL" sz="2800" smtClean="0"/>
              <a:t>   &gt; observatie-, classificatie- en interventieonderzoek</a:t>
            </a:r>
          </a:p>
          <a:p>
            <a:pPr eaLnBrk="1" hangingPunct="1">
              <a:lnSpc>
                <a:spcPct val="80000"/>
              </a:lnSpc>
            </a:pPr>
            <a:endParaRPr lang="nl-NL" sz="1200" smtClean="0"/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nl-NL" sz="2800" smtClean="0"/>
              <a:t> Onderzoek door externe onderzoeksbureau’s</a:t>
            </a:r>
          </a:p>
          <a:p>
            <a:pPr eaLnBrk="1" hangingPunct="1">
              <a:lnSpc>
                <a:spcPct val="80000"/>
              </a:lnSpc>
            </a:pPr>
            <a:r>
              <a:rPr lang="nl-NL" sz="2800" smtClean="0"/>
              <a:t>  &gt; The Leading Edge (Australië en VS) </a:t>
            </a:r>
          </a:p>
          <a:p>
            <a:pPr eaLnBrk="1" hangingPunct="1">
              <a:lnSpc>
                <a:spcPct val="80000"/>
              </a:lnSpc>
            </a:pPr>
            <a:r>
              <a:rPr lang="nl-NL" sz="2800" smtClean="0"/>
              <a:t>     2006, 350 moeders &amp; baby’s</a:t>
            </a:r>
          </a:p>
          <a:p>
            <a:pPr eaLnBrk="1" hangingPunct="1">
              <a:lnSpc>
                <a:spcPct val="80000"/>
              </a:lnSpc>
            </a:pPr>
            <a:r>
              <a:rPr lang="nl-NL" sz="2800" smtClean="0"/>
              <a:t>  &gt; Zero to Three, Dr. Maureen O’Brien (UK)</a:t>
            </a:r>
          </a:p>
          <a:p>
            <a:pPr eaLnBrk="1" hangingPunct="1">
              <a:lnSpc>
                <a:spcPct val="80000"/>
              </a:lnSpc>
            </a:pPr>
            <a:r>
              <a:rPr lang="nl-NL" sz="2800" smtClean="0"/>
              <a:t>	2007, 168 moeders &amp; baby’s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smtClean="0"/>
              <a:t>Resultaten onderzoek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4294967295"/>
          </p:nvPr>
        </p:nvSpPr>
        <p:spPr>
          <a:xfrm>
            <a:off x="293688" y="2527300"/>
            <a:ext cx="9513887" cy="3598863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nl-NL" smtClean="0"/>
              <a:t> Ouders erg enthousiast over de methode</a:t>
            </a:r>
          </a:p>
          <a:p>
            <a:pPr eaLnBrk="1" hangingPunct="1">
              <a:buFont typeface="Arial" charset="0"/>
              <a:buChar char="•"/>
            </a:pPr>
            <a:r>
              <a:rPr lang="nl-NL" smtClean="0"/>
              <a:t> Baby huilt minder en is sneller weer tevreden</a:t>
            </a:r>
          </a:p>
          <a:p>
            <a:pPr eaLnBrk="1" hangingPunct="1">
              <a:buFont typeface="Arial" charset="0"/>
              <a:buChar char="•"/>
            </a:pPr>
            <a:r>
              <a:rPr lang="nl-NL" smtClean="0"/>
              <a:t> Ouders: minder stress, meer zelfvertrouwen</a:t>
            </a:r>
          </a:p>
          <a:p>
            <a:pPr eaLnBrk="1" hangingPunct="1"/>
            <a:r>
              <a:rPr lang="nl-NL" smtClean="0"/>
              <a:t>  en situatie beter onder controle</a:t>
            </a:r>
          </a:p>
          <a:p>
            <a:pPr eaLnBrk="1" hangingPunct="1">
              <a:buFont typeface="Arial" charset="0"/>
              <a:buChar char="•"/>
            </a:pPr>
            <a:r>
              <a:rPr lang="nl-NL" smtClean="0"/>
              <a:t> Betere onderlinge relatie tussen ouders</a:t>
            </a:r>
          </a:p>
          <a:p>
            <a:pPr eaLnBrk="1" hangingPunct="1">
              <a:buFont typeface="Arial" charset="0"/>
              <a:buChar char="•"/>
            </a:pPr>
            <a:r>
              <a:rPr lang="nl-NL" smtClean="0"/>
              <a:t> Betere voedingsresultaten</a:t>
            </a:r>
          </a:p>
          <a:p>
            <a:pPr eaLnBrk="1" hangingPunct="1">
              <a:buFont typeface="Arial" charset="0"/>
              <a:buChar char="•"/>
            </a:pPr>
            <a:r>
              <a:rPr lang="nl-NL" smtClean="0"/>
              <a:t> Meer ononderbroken slaap voor baby &amp; ouders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smtClean="0"/>
              <a:t>De Dunstan Babytaalmethode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527300"/>
            <a:ext cx="8229600" cy="4124325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nl-NL" sz="2800" dirty="0" smtClean="0"/>
              <a:t> Huilen is communicatie</a:t>
            </a:r>
          </a:p>
          <a:p>
            <a:pPr eaLnBrk="1" hangingPunct="1">
              <a:buFont typeface="Arial" charset="0"/>
              <a:buChar char="•"/>
            </a:pPr>
            <a:r>
              <a:rPr lang="nl-NL" sz="2800" dirty="0" smtClean="0"/>
              <a:t> De vijf geluiden zijn gebaseerd op reflexen</a:t>
            </a:r>
          </a:p>
          <a:p>
            <a:pPr eaLnBrk="1" hangingPunct="1">
              <a:buFont typeface="Arial" charset="0"/>
              <a:buChar char="•"/>
            </a:pPr>
            <a:r>
              <a:rPr lang="nl-NL" sz="2800" dirty="0" smtClean="0"/>
              <a:t> Net als nieuwe taal leren, ineens hoor je het</a:t>
            </a:r>
          </a:p>
          <a:p>
            <a:pPr eaLnBrk="1" hangingPunct="1">
              <a:buFont typeface="Arial" charset="0"/>
              <a:buChar char="•"/>
            </a:pPr>
            <a:r>
              <a:rPr lang="nl-NL" sz="2800" dirty="0" smtClean="0"/>
              <a:t> Te leren </a:t>
            </a:r>
            <a:r>
              <a:rPr lang="nl-NL" sz="2800" dirty="0" err="1" smtClean="0"/>
              <a:t>mbv</a:t>
            </a:r>
            <a:r>
              <a:rPr lang="nl-NL" sz="2800" dirty="0" smtClean="0"/>
              <a:t> Cursus, DVD, App en evt. een</a:t>
            </a:r>
          </a:p>
          <a:p>
            <a:pPr eaLnBrk="1" hangingPunct="1"/>
            <a:r>
              <a:rPr lang="nl-NL" sz="2800" dirty="0" smtClean="0"/>
              <a:t>  kraamverzorgster met kennis van Babytaal</a:t>
            </a:r>
          </a:p>
          <a:p>
            <a:pPr eaLnBrk="1" hangingPunct="1">
              <a:buFont typeface="Arial" charset="0"/>
              <a:buChar char="•"/>
            </a:pPr>
            <a:r>
              <a:rPr lang="nl-NL" sz="2800" dirty="0" smtClean="0"/>
              <a:t> Ook potentieel voor positief effect op postnatale</a:t>
            </a:r>
          </a:p>
          <a:p>
            <a:pPr eaLnBrk="1" hangingPunct="1"/>
            <a:r>
              <a:rPr lang="nl-NL" sz="2800" dirty="0" smtClean="0"/>
              <a:t>  depressie, shaken baby syndroom en in de</a:t>
            </a:r>
          </a:p>
          <a:p>
            <a:pPr eaLnBrk="1" hangingPunct="1"/>
            <a:r>
              <a:rPr lang="nl-NL" sz="2800" dirty="0" smtClean="0"/>
              <a:t>  vergroting betrokkenheid van de vader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Baby met vijf Dunstan Babytaal geluiden eromheen,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63" y="192088"/>
            <a:ext cx="7004050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382</Words>
  <Application>Microsoft Office PowerPoint</Application>
  <PresentationFormat>Diavoorstelling (4:3)</PresentationFormat>
  <Paragraphs>94</Paragraphs>
  <Slides>22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9" baseType="lpstr">
      <vt:lpstr>Arial</vt:lpstr>
      <vt:lpstr>Calibri</vt:lpstr>
      <vt:lpstr>Chevin-Bold</vt:lpstr>
      <vt:lpstr>Chevin-DemiBold</vt:lpstr>
      <vt:lpstr>Chevin-Medium</vt:lpstr>
      <vt:lpstr>Office-thema</vt:lpstr>
      <vt:lpstr>Acrobat Document</vt:lpstr>
      <vt:lpstr>Presentatie door Bianca van Lieshout </vt:lpstr>
      <vt:lpstr>Cursus Dunstan Babytaal Programma</vt:lpstr>
      <vt:lpstr>Even voorstellen…</vt:lpstr>
      <vt:lpstr>Wat is dit?! </vt:lpstr>
      <vt:lpstr>De gave van Priscilla</vt:lpstr>
      <vt:lpstr>Onderzoek  naar Dunstan Babytaal</vt:lpstr>
      <vt:lpstr>Resultaten onderzoek</vt:lpstr>
      <vt:lpstr>De Dunstan Babytaalmethode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Ook jij kan het leren!</vt:lpstr>
      <vt:lpstr>Het Babydagboek</vt:lpstr>
      <vt:lpstr>PowerPoint-presentatie</vt:lpstr>
      <vt:lpstr>Het Babydagboek</vt:lpstr>
      <vt:lpstr>Aan de slag!</vt:lpstr>
      <vt:lpstr>Nog even tijd?</vt:lpstr>
      <vt:lpstr>Dank voor de aandacht!</vt:lpstr>
    </vt:vector>
  </TitlesOfParts>
  <Company>NHL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Marjan Poutsma</dc:creator>
  <cp:lastModifiedBy>WRKP-02</cp:lastModifiedBy>
  <cp:revision>26</cp:revision>
  <dcterms:created xsi:type="dcterms:W3CDTF">2013-12-02T09:05:42Z</dcterms:created>
  <dcterms:modified xsi:type="dcterms:W3CDTF">2015-10-12T08:41:22Z</dcterms:modified>
</cp:coreProperties>
</file>